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sldIdLst>
    <p:sldId id="256" r:id="rId3"/>
    <p:sldId id="2146847638" r:id="rId4"/>
    <p:sldId id="2147479066" r:id="rId5"/>
    <p:sldId id="2147479065" r:id="rId6"/>
    <p:sldId id="2147479064" r:id="rId7"/>
    <p:sldId id="214684763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4702" userDrawn="1">
          <p15:clr>
            <a:srgbClr val="A4A3A4"/>
          </p15:clr>
        </p15:guide>
        <p15:guide id="6" pos="51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5"/>
    <a:srgbClr val="2AAC90"/>
    <a:srgbClr val="0039A6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32" y="48"/>
      </p:cViewPr>
      <p:guideLst>
        <p:guide orient="horz" pos="2183"/>
        <p:guide pos="3840"/>
        <p:guide pos="506"/>
        <p:guide pos="7469"/>
        <p:guide pos="4702"/>
        <p:guide pos="5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-headline + Content">
  <p:cSld name="Sub-headline +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17035" y="1376773"/>
            <a:ext cx="11040533" cy="39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None/>
              <a:defRPr sz="2000" b="1">
                <a:solidFill>
                  <a:srgbClr val="595959"/>
                </a:solidFill>
              </a:defRPr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817035" y="1824375"/>
            <a:ext cx="11040533" cy="441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500"/>
              </a:spcBef>
              <a:spcAft>
                <a:spcPts val="0"/>
              </a:spcAft>
              <a:buSzPts val="1600"/>
              <a:buChar char="◆"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16001" y="579882"/>
            <a:ext cx="110415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13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11202" y="509490"/>
            <a:ext cx="10856913" cy="563207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CC2553-1B4A-4117-9636-9134EE9DCD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1203" y="1297685"/>
            <a:ext cx="10856388" cy="18969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11203" y="6360978"/>
            <a:ext cx="6151335" cy="217625"/>
          </a:xfrm>
          <a:prstGeom prst="rect">
            <a:avLst/>
          </a:prstGeom>
          <a:noFill/>
        </p:spPr>
        <p:txBody>
          <a:bodyPr wrap="square" lIns="90000" tIns="46800" rIns="90000" bIns="46800" rtlCol="0" anchor="b">
            <a:spAutoFit/>
          </a:bodyPr>
          <a:lstStyle/>
          <a:p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8053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9" y="2862085"/>
            <a:ext cx="6910916" cy="71094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289" y="3685451"/>
            <a:ext cx="6910916" cy="489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29C7-CCF9-457B-BB1D-9EBFDAC5B6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93FD9C-0287-4DEA-9130-44C3FF4A42AE}"/>
              </a:ext>
            </a:extLst>
          </p:cNvPr>
          <p:cNvCxnSpPr>
            <a:cxnSpLocks/>
          </p:cNvCxnSpPr>
          <p:nvPr userDrawn="1"/>
        </p:nvCxnSpPr>
        <p:spPr>
          <a:xfrm>
            <a:off x="983432" y="3645024"/>
            <a:ext cx="676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GIHZF\Desktop\Vascuar protection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01" y="6169798"/>
            <a:ext cx="3406241" cy="6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50818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767">
          <p15:clr>
            <a:srgbClr val="FBAE40"/>
          </p15:clr>
        </p15:guide>
        <p15:guide id="2" pos="825">
          <p15:clr>
            <a:srgbClr val="FBAE40"/>
          </p15:clr>
        </p15:guide>
        <p15:guide id="3" pos="6511">
          <p15:clr>
            <a:srgbClr val="FBAE40"/>
          </p15:clr>
        </p15:guide>
        <p15:guide id="5" pos="6571">
          <p15:clr>
            <a:srgbClr val="FBAE40"/>
          </p15:clr>
        </p15:guide>
        <p15:guide id="6" orient="horz" pos="225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16001" y="539242"/>
            <a:ext cx="11041567" cy="430887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23" y="1376364"/>
            <a:ext cx="11042649" cy="4860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1493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ABFD9D-9893-4F17-9994-FAA5A3CBC4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79" y="550252"/>
            <a:ext cx="10919272" cy="436261"/>
          </a:xfrm>
          <a:prstGeom prst="rect">
            <a:avLst/>
          </a:prstGeom>
        </p:spPr>
        <p:txBody>
          <a:bodyPr anchor="b"/>
          <a:lstStyle>
            <a:lvl1pPr algn="l">
              <a:defRPr sz="257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Page header goes here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583880-2072-4EE3-803E-C9CC47853AC1}"/>
              </a:ext>
            </a:extLst>
          </p:cNvPr>
          <p:cNvCxnSpPr/>
          <p:nvPr userDrawn="1"/>
        </p:nvCxnSpPr>
        <p:spPr>
          <a:xfrm>
            <a:off x="629836" y="1167155"/>
            <a:ext cx="84851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EBB98D4-B4B5-472F-9FFA-CD969BF30C08}"/>
              </a:ext>
            </a:extLst>
          </p:cNvPr>
          <p:cNvSpPr/>
          <p:nvPr userDrawn="1"/>
        </p:nvSpPr>
        <p:spPr>
          <a:xfrm>
            <a:off x="0" y="1"/>
            <a:ext cx="89344" cy="68576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97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1C8418-E223-44B5-83AD-947DB04E35FC}"/>
              </a:ext>
            </a:extLst>
          </p:cNvPr>
          <p:cNvSpPr/>
          <p:nvPr userDrawn="1"/>
        </p:nvSpPr>
        <p:spPr>
          <a:xfrm>
            <a:off x="10244535" y="6136275"/>
            <a:ext cx="1790420" cy="567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7"/>
          </a:p>
        </p:txBody>
      </p:sp>
    </p:spTree>
    <p:extLst>
      <p:ext uri="{BB962C8B-B14F-4D97-AF65-F5344CB8AC3E}">
        <p14:creationId xmlns:p14="http://schemas.microsoft.com/office/powerpoint/2010/main" val="876021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Only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87E0476-5B4D-4EF0-B4B2-A86B4D8A0C03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ABFD9D-9893-4F17-9994-FAA5A3CBC4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79" y="550252"/>
            <a:ext cx="10919272" cy="436261"/>
          </a:xfrm>
          <a:prstGeom prst="rect">
            <a:avLst/>
          </a:prstGeom>
        </p:spPr>
        <p:txBody>
          <a:bodyPr/>
          <a:lstStyle>
            <a:lvl1pPr>
              <a:defRPr sz="257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Page header goes here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AF5394-A345-43EC-AF75-C4DDD41DD3DA}"/>
              </a:ext>
            </a:extLst>
          </p:cNvPr>
          <p:cNvCxnSpPr/>
          <p:nvPr userDrawn="1"/>
        </p:nvCxnSpPr>
        <p:spPr>
          <a:xfrm>
            <a:off x="629836" y="1167155"/>
            <a:ext cx="84851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80D946-E6E0-414B-8271-D1AAB8BBF76B}"/>
              </a:ext>
            </a:extLst>
          </p:cNvPr>
          <p:cNvSpPr/>
          <p:nvPr userDrawn="1"/>
        </p:nvSpPr>
        <p:spPr>
          <a:xfrm>
            <a:off x="0" y="1"/>
            <a:ext cx="89344" cy="68576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97"/>
          </a:p>
        </p:txBody>
      </p:sp>
    </p:spTree>
    <p:extLst>
      <p:ext uri="{BB962C8B-B14F-4D97-AF65-F5344CB8AC3E}">
        <p14:creationId xmlns:p14="http://schemas.microsoft.com/office/powerpoint/2010/main" val="813337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sic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ABFD9D-9893-4F17-9994-FAA5A3CBC4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79" y="550252"/>
            <a:ext cx="10919272" cy="436261"/>
          </a:xfrm>
          <a:prstGeom prst="rect">
            <a:avLst/>
          </a:prstGeom>
        </p:spPr>
        <p:txBody>
          <a:bodyPr anchor="b"/>
          <a:lstStyle>
            <a:lvl1pPr algn="l"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Page header goes here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583880-2072-4EE3-803E-C9CC47853AC1}"/>
              </a:ext>
            </a:extLst>
          </p:cNvPr>
          <p:cNvCxnSpPr/>
          <p:nvPr userDrawn="1"/>
        </p:nvCxnSpPr>
        <p:spPr>
          <a:xfrm>
            <a:off x="629836" y="1167155"/>
            <a:ext cx="84851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EBB98D4-B4B5-472F-9FFA-CD969BF30C08}"/>
              </a:ext>
            </a:extLst>
          </p:cNvPr>
          <p:cNvSpPr/>
          <p:nvPr userDrawn="1"/>
        </p:nvSpPr>
        <p:spPr>
          <a:xfrm>
            <a:off x="0" y="3"/>
            <a:ext cx="89344" cy="68576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1C8418-E223-44B5-83AD-947DB04E35FC}"/>
              </a:ext>
            </a:extLst>
          </p:cNvPr>
          <p:cNvSpPr/>
          <p:nvPr userDrawn="1"/>
        </p:nvSpPr>
        <p:spPr>
          <a:xfrm>
            <a:off x="10244535" y="6136277"/>
            <a:ext cx="1790420" cy="567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5AD29-824E-4CA9-A1A0-4A6B7F00E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793" y="1458419"/>
            <a:ext cx="10919272" cy="4848720"/>
          </a:xfrm>
          <a:prstGeom prst="rect">
            <a:avLst/>
          </a:prstGeom>
        </p:spPr>
        <p:txBody>
          <a:bodyPr/>
          <a:lstStyle>
            <a:lvl2pPr marL="895327" indent="-285729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2pPr>
            <a:lvl3pPr marL="1504926" indent="-285729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3pPr>
            <a:lvl4pPr marL="2114525" indent="-285729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724124" indent="-285729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0CD93C-EE15-45FC-A484-AE5076C07FC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0239" y="6470651"/>
            <a:ext cx="10918825" cy="30797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2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6" y="1376841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817036" y="1824377"/>
            <a:ext cx="11040533" cy="4412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16001" y="539242"/>
            <a:ext cx="11041567" cy="430887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4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766765" y="1412877"/>
            <a:ext cx="11088688" cy="136034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6001" y="539242"/>
            <a:ext cx="11041567" cy="430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26D7A0-DCC9-4CF7-9E16-A5AC4097DE40}"/>
              </a:ext>
            </a:extLst>
          </p:cNvPr>
          <p:cNvSpPr/>
          <p:nvPr userDrawn="1"/>
        </p:nvSpPr>
        <p:spPr>
          <a:xfrm>
            <a:off x="8839200" y="6331728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260229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4417" y="454464"/>
            <a:ext cx="10943696" cy="52627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AD8276-6778-482F-AA32-A3ED15F744D8}"/>
              </a:ext>
            </a:extLst>
          </p:cNvPr>
          <p:cNvSpPr/>
          <p:nvPr userDrawn="1"/>
        </p:nvSpPr>
        <p:spPr>
          <a:xfrm>
            <a:off x="8839200" y="6331728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845307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27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817034" y="3609976"/>
            <a:ext cx="99356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240"/>
              <a:buFont typeface="Noto Sans Symbols"/>
              <a:buNone/>
              <a:defRPr sz="2800">
                <a:solidFill>
                  <a:srgbClr val="595959"/>
                </a:solidFill>
              </a:defRPr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17034" y="2809562"/>
            <a:ext cx="993563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" name="Google Shape;32;p7"/>
          <p:cNvCxnSpPr/>
          <p:nvPr/>
        </p:nvCxnSpPr>
        <p:spPr>
          <a:xfrm rot="10800000" flipH="1">
            <a:off x="814917" y="3422651"/>
            <a:ext cx="11377083" cy="3175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65643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се слайд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4417" y="611406"/>
            <a:ext cx="10943696" cy="3693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AD8276-6778-482F-AA32-A3ED15F744D8}"/>
              </a:ext>
            </a:extLst>
          </p:cNvPr>
          <p:cNvSpPr/>
          <p:nvPr userDrawn="1"/>
        </p:nvSpPr>
        <p:spPr>
          <a:xfrm>
            <a:off x="8827477" y="6320006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828613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47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817032" y="1376773"/>
            <a:ext cx="5376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6480640" y="1376773"/>
            <a:ext cx="5376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49899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642EE-45F9-B3E1-5C16-3B75CAC7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210937-9D50-6292-161A-70B593DB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78393-6E12-717F-96BA-6B606BB4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730B-C410-4CAC-A706-C2161581BED2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E00CE2-7EB1-C4C4-4DCD-F9F3D4C3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88801-1E1F-048F-1D8F-ECEB1C40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1BCA-C4D1-4A17-8212-0BB17A9B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46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731235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3609975"/>
            <a:ext cx="9935632" cy="4924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lang="en-GB" sz="3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17033" y="2727489"/>
            <a:ext cx="9935633" cy="574516"/>
          </a:xfrm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733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814917" y="3422651"/>
            <a:ext cx="1137708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4142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18" y="1376363"/>
            <a:ext cx="11042649" cy="4860925"/>
          </a:xfrm>
        </p:spPr>
        <p:txBody>
          <a:bodyPr/>
          <a:lstStyle>
            <a:lvl1pPr>
              <a:def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57708" lvl="0" indent="-3577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650959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5340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816001" y="1376773"/>
            <a:ext cx="11041567" cy="4778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764467-9727-4515-A1DA-75A03EF09B36}"/>
              </a:ext>
            </a:extLst>
          </p:cNvPr>
          <p:cNvSpPr/>
          <p:nvPr userDrawn="1"/>
        </p:nvSpPr>
        <p:spPr>
          <a:xfrm>
            <a:off x="8839200" y="6331728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82696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18970-2341-42CA-93BB-BED53249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1B60C4-E8AE-4BE9-8EBF-BA56F7B4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682B-30AA-4CD5-8003-C84ABC323E7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3A6D2-C4C1-4978-BFD7-45BBD288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4EBE3F-3B78-4226-AD6C-B3081961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612F-AEA1-4EB4-A079-4DBEAA522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3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-Headline + 2 Contents">
  <p:cSld name="Sub-Headline + 2 Conten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817032" y="1825200"/>
            <a:ext cx="5376000" cy="441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500"/>
              </a:spcBef>
              <a:spcAft>
                <a:spcPts val="0"/>
              </a:spcAft>
              <a:buSzPts val="1600"/>
              <a:buChar char="◆"/>
              <a:defRPr sz="2000"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6480640" y="1825200"/>
            <a:ext cx="5376000" cy="441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500"/>
              </a:spcBef>
              <a:spcAft>
                <a:spcPts val="0"/>
              </a:spcAft>
              <a:buSzPts val="1600"/>
              <a:buChar char="◆"/>
              <a:defRPr sz="2000"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 sz="18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816001" y="579882"/>
            <a:ext cx="110415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3"/>
          </p:nvPr>
        </p:nvSpPr>
        <p:spPr>
          <a:xfrm>
            <a:off x="817035" y="1376773"/>
            <a:ext cx="11040533" cy="39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None/>
              <a:defRPr sz="2000" b="1">
                <a:solidFill>
                  <a:srgbClr val="595959"/>
                </a:solidFill>
              </a:defRPr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446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816001" y="1376773"/>
            <a:ext cx="11041567" cy="4778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764467-9727-4515-A1DA-75A03EF09B36}"/>
              </a:ext>
            </a:extLst>
          </p:cNvPr>
          <p:cNvSpPr/>
          <p:nvPr userDrawn="1"/>
        </p:nvSpPr>
        <p:spPr>
          <a:xfrm>
            <a:off x="8839200" y="6331728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046756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816001" y="1376773"/>
            <a:ext cx="11041567" cy="4778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764467-9727-4515-A1DA-75A03EF09B36}"/>
              </a:ext>
            </a:extLst>
          </p:cNvPr>
          <p:cNvSpPr/>
          <p:nvPr userDrawn="1"/>
        </p:nvSpPr>
        <p:spPr>
          <a:xfrm>
            <a:off x="8839200" y="6331728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973429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816001" y="1376773"/>
            <a:ext cx="11041567" cy="4778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764467-9727-4515-A1DA-75A03EF09B36}"/>
              </a:ext>
            </a:extLst>
          </p:cNvPr>
          <p:cNvSpPr/>
          <p:nvPr userDrawn="1"/>
        </p:nvSpPr>
        <p:spPr>
          <a:xfrm>
            <a:off x="8839200" y="6331728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062059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lang="en-GB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817035" y="1824375"/>
            <a:ext cx="11040533" cy="4412913"/>
          </a:xfrm>
          <a:prstGeom prst="rect">
            <a:avLst/>
          </a:prstGeom>
        </p:spPr>
        <p:txBody>
          <a:bodyPr/>
          <a:lstStyle>
            <a:lvl1pPr>
              <a:def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357708" lvl="0" indent="-3577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650959" algn="l"/>
              </a:tabLst>
            </a:pPr>
            <a:r>
              <a:rPr lang="en-US" dirty="0"/>
              <a:t>Click to edit Master text styles</a:t>
            </a:r>
          </a:p>
          <a:p>
            <a:pPr marL="728115" lvl="1" indent="-3682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650959" algn="l"/>
              </a:tabLst>
            </a:pPr>
            <a:r>
              <a:rPr lang="en-US" dirty="0"/>
              <a:t>Second level</a:t>
            </a:r>
          </a:p>
          <a:p>
            <a:pPr marL="1113339" lvl="2" indent="-3831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650959" algn="l"/>
              </a:tabLst>
            </a:pPr>
            <a:r>
              <a:rPr lang="en-US" dirty="0"/>
              <a:t>Third level</a:t>
            </a:r>
          </a:p>
          <a:p>
            <a:pPr marL="1471047" lvl="3" indent="-3555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65095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359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816001" y="1376773"/>
            <a:ext cx="11041567" cy="4778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764467-9727-4515-A1DA-75A03EF09B36}"/>
              </a:ext>
            </a:extLst>
          </p:cNvPr>
          <p:cNvSpPr/>
          <p:nvPr userDrawn="1"/>
        </p:nvSpPr>
        <p:spPr>
          <a:xfrm>
            <a:off x="8839200" y="6331728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950952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lang="en-GB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817035" y="1824375"/>
            <a:ext cx="11040533" cy="4412913"/>
          </a:xfrm>
          <a:prstGeom prst="rect">
            <a:avLst/>
          </a:prstGeom>
        </p:spPr>
        <p:txBody>
          <a:bodyPr/>
          <a:lstStyle>
            <a:lvl1pPr>
              <a:def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357708" lvl="0" indent="-3577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650959" algn="l"/>
              </a:tabLst>
            </a:pPr>
            <a:r>
              <a:rPr lang="en-US" dirty="0"/>
              <a:t>Click to edit Master text styles</a:t>
            </a:r>
          </a:p>
          <a:p>
            <a:pPr marL="728115" lvl="1" indent="-3682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650959" algn="l"/>
              </a:tabLst>
            </a:pPr>
            <a:r>
              <a:rPr lang="en-US" dirty="0"/>
              <a:t>Second level</a:t>
            </a:r>
          </a:p>
          <a:p>
            <a:pPr marL="1113339" lvl="2" indent="-3831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650959" algn="l"/>
              </a:tabLst>
            </a:pPr>
            <a:r>
              <a:rPr lang="en-US" dirty="0"/>
              <a:t>Third level</a:t>
            </a:r>
          </a:p>
          <a:p>
            <a:pPr marL="1471047" lvl="3" indent="-3555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65095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855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lang="en-GB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817035" y="1824375"/>
            <a:ext cx="11040533" cy="4412913"/>
          </a:xfrm>
          <a:prstGeom prst="rect">
            <a:avLst/>
          </a:prstGeom>
        </p:spPr>
        <p:txBody>
          <a:bodyPr/>
          <a:lstStyle>
            <a:lvl1pPr>
              <a:def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357708" lvl="0" indent="-3577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650959" algn="l"/>
              </a:tabLst>
            </a:pPr>
            <a:r>
              <a:rPr lang="en-US" dirty="0"/>
              <a:t>Click to edit Master text styles</a:t>
            </a:r>
          </a:p>
          <a:p>
            <a:pPr marL="728115" lvl="1" indent="-3682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650959" algn="l"/>
              </a:tabLst>
            </a:pPr>
            <a:r>
              <a:rPr lang="en-US" dirty="0"/>
              <a:t>Second level</a:t>
            </a:r>
          </a:p>
          <a:p>
            <a:pPr marL="1113339" lvl="2" indent="-3831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650959" algn="l"/>
              </a:tabLst>
            </a:pPr>
            <a:r>
              <a:rPr lang="en-US" dirty="0"/>
              <a:t>Third level</a:t>
            </a:r>
          </a:p>
          <a:p>
            <a:pPr marL="1471047" lvl="3" indent="-3555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65095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742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lang="en-GB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817035" y="1824375"/>
            <a:ext cx="11040533" cy="4412913"/>
          </a:xfrm>
          <a:prstGeom prst="rect">
            <a:avLst/>
          </a:prstGeom>
        </p:spPr>
        <p:txBody>
          <a:bodyPr/>
          <a:lstStyle>
            <a:lvl1pPr>
              <a:def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357708" lvl="0" indent="-3577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650959" algn="l"/>
              </a:tabLst>
            </a:pPr>
            <a:r>
              <a:rPr lang="en-US" dirty="0"/>
              <a:t>Click to edit Master text styles</a:t>
            </a:r>
          </a:p>
          <a:p>
            <a:pPr marL="728115" lvl="1" indent="-3682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650959" algn="l"/>
              </a:tabLst>
            </a:pPr>
            <a:r>
              <a:rPr lang="en-US" dirty="0"/>
              <a:t>Second level</a:t>
            </a:r>
          </a:p>
          <a:p>
            <a:pPr marL="1113339" lvl="2" indent="-3831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650959" algn="l"/>
              </a:tabLst>
            </a:pPr>
            <a:r>
              <a:rPr lang="en-US" dirty="0"/>
              <a:t>Third level</a:t>
            </a:r>
          </a:p>
          <a:p>
            <a:pPr marL="1471047" lvl="3" indent="-3555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65095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423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lang="en-GB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817035" y="1824375"/>
            <a:ext cx="11040533" cy="4412913"/>
          </a:xfrm>
          <a:prstGeom prst="rect">
            <a:avLst/>
          </a:prstGeom>
        </p:spPr>
        <p:txBody>
          <a:bodyPr/>
          <a:lstStyle>
            <a:lvl1pPr>
              <a:def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357708" lvl="0" indent="-3577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650959" algn="l"/>
              </a:tabLst>
            </a:pPr>
            <a:r>
              <a:rPr lang="en-US" dirty="0"/>
              <a:t>Click to edit Master text styles</a:t>
            </a:r>
          </a:p>
          <a:p>
            <a:pPr marL="728115" lvl="1" indent="-3682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650959" algn="l"/>
              </a:tabLst>
            </a:pPr>
            <a:r>
              <a:rPr lang="en-US" dirty="0"/>
              <a:t>Second level</a:t>
            </a:r>
          </a:p>
          <a:p>
            <a:pPr marL="1113339" lvl="2" indent="-3831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650959" algn="l"/>
              </a:tabLst>
            </a:pPr>
            <a:r>
              <a:rPr lang="en-US" dirty="0"/>
              <a:t>Third level</a:t>
            </a:r>
          </a:p>
          <a:p>
            <a:pPr marL="1471047" lvl="3" indent="-3555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65095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764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lang="en-GB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817035" y="1824375"/>
            <a:ext cx="11040533" cy="4412913"/>
          </a:xfrm>
          <a:prstGeom prst="rect">
            <a:avLst/>
          </a:prstGeom>
        </p:spPr>
        <p:txBody>
          <a:bodyPr/>
          <a:lstStyle>
            <a:lvl1pPr>
              <a:def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357708" lvl="0" indent="-3577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650959" algn="l"/>
              </a:tabLst>
            </a:pPr>
            <a:r>
              <a:rPr lang="en-US" dirty="0"/>
              <a:t>Click to edit Master text styles</a:t>
            </a:r>
          </a:p>
          <a:p>
            <a:pPr marL="728115" lvl="1" indent="-3682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650959" algn="l"/>
              </a:tabLst>
            </a:pPr>
            <a:r>
              <a:rPr lang="en-US" dirty="0"/>
              <a:t>Second level</a:t>
            </a:r>
          </a:p>
          <a:p>
            <a:pPr marL="1113339" lvl="2" indent="-3831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650959" algn="l"/>
              </a:tabLst>
            </a:pPr>
            <a:r>
              <a:rPr lang="en-US" dirty="0"/>
              <a:t>Third level</a:t>
            </a:r>
          </a:p>
          <a:p>
            <a:pPr marL="1471047" lvl="3" indent="-3555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65095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16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Subtitle and Table">
  <p:cSld name="Title, Subtitle and 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816001" y="579882"/>
            <a:ext cx="110415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1"/>
          </p:nvPr>
        </p:nvSpPr>
        <p:spPr>
          <a:xfrm>
            <a:off x="817035" y="1376773"/>
            <a:ext cx="11040533" cy="39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None/>
              <a:defRPr sz="2000" b="1">
                <a:solidFill>
                  <a:srgbClr val="595959"/>
                </a:solidFill>
              </a:defRPr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659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lang="en-GB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817035" y="1824375"/>
            <a:ext cx="11040533" cy="4412913"/>
          </a:xfrm>
          <a:prstGeom prst="rect">
            <a:avLst/>
          </a:prstGeom>
        </p:spPr>
        <p:txBody>
          <a:bodyPr/>
          <a:lstStyle>
            <a:lvl1pPr>
              <a:def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357708" lvl="0" indent="-3577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650959" algn="l"/>
              </a:tabLst>
            </a:pPr>
            <a:r>
              <a:rPr lang="en-US" dirty="0"/>
              <a:t>Click to edit Master text styles</a:t>
            </a:r>
          </a:p>
          <a:p>
            <a:pPr marL="728115" lvl="1" indent="-3682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650959" algn="l"/>
              </a:tabLst>
            </a:pPr>
            <a:r>
              <a:rPr lang="en-US" dirty="0"/>
              <a:t>Second level</a:t>
            </a:r>
          </a:p>
          <a:p>
            <a:pPr marL="1113339" lvl="2" indent="-3831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650959" algn="l"/>
              </a:tabLst>
            </a:pPr>
            <a:r>
              <a:rPr lang="en-US" dirty="0"/>
              <a:t>Third level</a:t>
            </a:r>
          </a:p>
          <a:p>
            <a:pPr marL="1471047" lvl="3" indent="-3555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65095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373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816001" y="1376773"/>
            <a:ext cx="11041567" cy="4778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764467-9727-4515-A1DA-75A03EF09B36}"/>
              </a:ext>
            </a:extLst>
          </p:cNvPr>
          <p:cNvSpPr/>
          <p:nvPr userDrawn="1"/>
        </p:nvSpPr>
        <p:spPr>
          <a:xfrm>
            <a:off x="8839200" y="6331728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729576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816001" y="1376773"/>
            <a:ext cx="11041567" cy="4778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764467-9727-4515-A1DA-75A03EF09B36}"/>
              </a:ext>
            </a:extLst>
          </p:cNvPr>
          <p:cNvSpPr/>
          <p:nvPr userDrawn="1"/>
        </p:nvSpPr>
        <p:spPr>
          <a:xfrm>
            <a:off x="8839200" y="6331728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970882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816001" y="1376773"/>
            <a:ext cx="11041567" cy="4778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764467-9727-4515-A1DA-75A03EF09B36}"/>
              </a:ext>
            </a:extLst>
          </p:cNvPr>
          <p:cNvSpPr/>
          <p:nvPr userDrawn="1"/>
        </p:nvSpPr>
        <p:spPr>
          <a:xfrm>
            <a:off x="8839200" y="6331728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306522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53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9B9F7-12B5-4434-BCA2-D7355BF26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1EAB19-16CB-4691-8FEF-EC1C27605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0F4B9-9897-42FF-BF9A-B85CFD30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0E3-C078-4195-BEA7-75C41978948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C0C16F-B2AC-456E-8CA9-CB6A0DF9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A242B-A37D-4C63-ABA8-2652D4C7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8FFE-A108-480B-B1EA-46F2FEDE6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56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ткрытый конверт со сплошной заливкой">
            <a:extLst>
              <a:ext uri="{FF2B5EF4-FFF2-40B4-BE49-F238E27FC236}">
                <a16:creationId xmlns:a16="http://schemas.microsoft.com/office/drawing/2014/main" id="{133F29ED-9A43-F832-E9CB-B7AFC5B15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9227">
            <a:off x="10785263" y="2889149"/>
            <a:ext cx="699557" cy="6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5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ткрытый конверт со сплошной заливкой">
            <a:extLst>
              <a:ext uri="{FF2B5EF4-FFF2-40B4-BE49-F238E27FC236}">
                <a16:creationId xmlns:a16="http://schemas.microsoft.com/office/drawing/2014/main" id="{5520DBBE-366D-D617-718C-64E4D15E3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87273">
            <a:off x="7356169" y="890545"/>
            <a:ext cx="478186" cy="478186"/>
          </a:xfrm>
          <a:prstGeom prst="rect">
            <a:avLst/>
          </a:prstGeom>
        </p:spPr>
      </p:pic>
      <p:pic>
        <p:nvPicPr>
          <p:cNvPr id="10" name="Рисунок 9" descr="Конверт со сплошной заливкой">
            <a:extLst>
              <a:ext uri="{FF2B5EF4-FFF2-40B4-BE49-F238E27FC236}">
                <a16:creationId xmlns:a16="http://schemas.microsoft.com/office/drawing/2014/main" id="{0906A2C1-DA97-8C00-E4C6-75C9BC1C0E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28499">
            <a:off x="8858251" y="990601"/>
            <a:ext cx="914400" cy="914400"/>
          </a:xfrm>
          <a:prstGeom prst="rect">
            <a:avLst/>
          </a:prstGeom>
        </p:spPr>
      </p:pic>
      <p:pic>
        <p:nvPicPr>
          <p:cNvPr id="11" name="Рисунок 10" descr="Открытый конверт со сплошной заливкой">
            <a:extLst>
              <a:ext uri="{FF2B5EF4-FFF2-40B4-BE49-F238E27FC236}">
                <a16:creationId xmlns:a16="http://schemas.microsoft.com/office/drawing/2014/main" id="{ABC16EF6-55F6-33D6-6D3C-EC43FEFBE7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36187">
            <a:off x="11387236" y="1772100"/>
            <a:ext cx="597679" cy="597679"/>
          </a:xfrm>
          <a:prstGeom prst="rect">
            <a:avLst/>
          </a:prstGeom>
        </p:spPr>
      </p:pic>
      <p:pic>
        <p:nvPicPr>
          <p:cNvPr id="15" name="Рисунок 14" descr="Конверт со сплошной заливкой">
            <a:extLst>
              <a:ext uri="{FF2B5EF4-FFF2-40B4-BE49-F238E27FC236}">
                <a16:creationId xmlns:a16="http://schemas.microsoft.com/office/drawing/2014/main" id="{5367E4D5-8B2C-95D0-D6FA-F41C0AB1E2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28198">
            <a:off x="10304127" y="385028"/>
            <a:ext cx="617775" cy="617775"/>
          </a:xfrm>
          <a:prstGeom prst="rect">
            <a:avLst/>
          </a:prstGeom>
        </p:spPr>
      </p:pic>
      <p:pic>
        <p:nvPicPr>
          <p:cNvPr id="16" name="Рисунок 15" descr="Конверт со сплошной заливкой">
            <a:extLst>
              <a:ext uri="{FF2B5EF4-FFF2-40B4-BE49-F238E27FC236}">
                <a16:creationId xmlns:a16="http://schemas.microsoft.com/office/drawing/2014/main" id="{8F2AE355-E95C-EB63-E64D-4338B76E05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017349">
            <a:off x="6547005" y="5559298"/>
            <a:ext cx="525393" cy="525393"/>
          </a:xfrm>
          <a:prstGeom prst="rect">
            <a:avLst/>
          </a:prstGeom>
        </p:spPr>
      </p:pic>
      <p:pic>
        <p:nvPicPr>
          <p:cNvPr id="17" name="Рисунок 16" descr="Конверт со сплошной заливкой">
            <a:extLst>
              <a:ext uri="{FF2B5EF4-FFF2-40B4-BE49-F238E27FC236}">
                <a16:creationId xmlns:a16="http://schemas.microsoft.com/office/drawing/2014/main" id="{5A4E02E1-8A17-0221-23BF-FB2DFB6D0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6925" y="6193288"/>
            <a:ext cx="499075" cy="49907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A580F7-D059-152B-C429-D43EA5A40FB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32" y="2472403"/>
            <a:ext cx="4388425" cy="438842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6831F03-A0CE-58A4-072B-283DF170B6DA}"/>
              </a:ext>
            </a:extLst>
          </p:cNvPr>
          <p:cNvSpPr/>
          <p:nvPr userDrawn="1"/>
        </p:nvSpPr>
        <p:spPr>
          <a:xfrm rot="834673">
            <a:off x="7149854" y="3747149"/>
            <a:ext cx="769608" cy="800100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Открытый конверт со сплошной заливкой">
            <a:extLst>
              <a:ext uri="{FF2B5EF4-FFF2-40B4-BE49-F238E27FC236}">
                <a16:creationId xmlns:a16="http://schemas.microsoft.com/office/drawing/2014/main" id="{41572063-53B5-5F8F-DCB0-6DE5F56735B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23795" y="3429000"/>
            <a:ext cx="914400" cy="9144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4A7EC86-73B0-6AE6-CD64-F1FAA8343653}"/>
              </a:ext>
            </a:extLst>
          </p:cNvPr>
          <p:cNvSpPr/>
          <p:nvPr userDrawn="1"/>
        </p:nvSpPr>
        <p:spPr>
          <a:xfrm rot="20086008">
            <a:off x="10289373" y="3419824"/>
            <a:ext cx="769608" cy="800100"/>
          </a:xfrm>
          <a:prstGeom prst="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Открытый конверт со сплошной заливкой">
            <a:extLst>
              <a:ext uri="{FF2B5EF4-FFF2-40B4-BE49-F238E27FC236}">
                <a16:creationId xmlns:a16="http://schemas.microsoft.com/office/drawing/2014/main" id="{B4FA46A4-2C82-5A6C-3554-8F7D44CE1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9227">
            <a:off x="10503552" y="3456473"/>
            <a:ext cx="699557" cy="6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08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2115B66-34B4-7D7E-9C24-BA29F1829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323975"/>
            <a:ext cx="5429250" cy="54292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0459C4-AE68-3456-3DFE-8C1C8D4461FE}"/>
              </a:ext>
            </a:extLst>
          </p:cNvPr>
          <p:cNvSpPr/>
          <p:nvPr userDrawn="1"/>
        </p:nvSpPr>
        <p:spPr>
          <a:xfrm>
            <a:off x="6362700" y="2977417"/>
            <a:ext cx="1095375" cy="1381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987961-35E3-5D5D-7F2A-54C593612A4B}"/>
              </a:ext>
            </a:extLst>
          </p:cNvPr>
          <p:cNvSpPr/>
          <p:nvPr userDrawn="1"/>
        </p:nvSpPr>
        <p:spPr>
          <a:xfrm rot="20127218">
            <a:off x="10706101" y="2492359"/>
            <a:ext cx="1095375" cy="1381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7CF505-772A-CEEA-CD19-CA077175F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53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Графика, Шрифт, красный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0EC0C59E-BEAC-F95D-3306-294F07B63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5" y="2937933"/>
            <a:ext cx="3512328" cy="3429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AFC472-83DC-9D6A-5007-B56FD136780A}"/>
              </a:ext>
            </a:extLst>
          </p:cNvPr>
          <p:cNvSpPr/>
          <p:nvPr userDrawn="1"/>
        </p:nvSpPr>
        <p:spPr>
          <a:xfrm rot="5400000">
            <a:off x="8678335" y="2336801"/>
            <a:ext cx="169333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4474E99-0ED4-651B-5CE6-22068DB65A05}"/>
              </a:ext>
            </a:extLst>
          </p:cNvPr>
          <p:cNvCxnSpPr>
            <a:cxnSpLocks/>
          </p:cNvCxnSpPr>
          <p:nvPr userDrawn="1"/>
        </p:nvCxnSpPr>
        <p:spPr>
          <a:xfrm>
            <a:off x="7271528" y="5994400"/>
            <a:ext cx="492047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1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able and Content">
  <p:cSld name="Title, Tab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16001" y="579882"/>
            <a:ext cx="110415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817033" y="3744000"/>
            <a:ext cx="11040535" cy="24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500"/>
              </a:spcBef>
              <a:spcAft>
                <a:spcPts val="0"/>
              </a:spcAft>
              <a:buSzPts val="1600"/>
              <a:buChar char="◆"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>
                <a:solidFill>
                  <a:srgbClr val="595959"/>
                </a:solidFill>
              </a:defRPr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–"/>
              <a:defRPr>
                <a:solidFill>
                  <a:srgbClr val="595959"/>
                </a:solidFill>
              </a:defRPr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–"/>
              <a:defRPr>
                <a:solidFill>
                  <a:srgbClr val="595959"/>
                </a:solidFill>
              </a:defRPr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934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256C515-EA81-22D0-0E9D-98DB6CF9EFDD}"/>
              </a:ext>
            </a:extLst>
          </p:cNvPr>
          <p:cNvCxnSpPr>
            <a:cxnSpLocks/>
          </p:cNvCxnSpPr>
          <p:nvPr userDrawn="1"/>
        </p:nvCxnSpPr>
        <p:spPr>
          <a:xfrm>
            <a:off x="775252" y="1172817"/>
            <a:ext cx="114167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7FAB07-6057-B3B1-AB31-97D9EB886BEF}"/>
              </a:ext>
            </a:extLst>
          </p:cNvPr>
          <p:cNvSpPr/>
          <p:nvPr userDrawn="1"/>
        </p:nvSpPr>
        <p:spPr>
          <a:xfrm>
            <a:off x="0" y="0"/>
            <a:ext cx="169333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53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ова, птиц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873939D-E224-CBF2-8D4E-3A35B8E45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067" y="2912533"/>
            <a:ext cx="3945467" cy="39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5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ий дизайн, искус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767E1FB-B7AA-01B2-81C5-F2E1C23FC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3" y="609601"/>
            <a:ext cx="5811595" cy="59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0E4F2E-FEEE-E43A-6F9C-466A59B8C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328CBA2-EA56-AD11-3EEE-96B598211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410BB2-A293-68ED-78BE-E88608DA8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07E844-6EFD-9FC4-52A3-B9BC48BE9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2C2F6E-20CA-A275-C73D-A12F7EC8F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611"/>
          <a:stretch/>
        </p:blipFill>
        <p:spPr>
          <a:xfrm>
            <a:off x="0" y="0"/>
            <a:ext cx="5723467" cy="68580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ка, Детское искусство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8417289-E2E5-C624-33A2-E36DE46E4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66" y="-100191"/>
            <a:ext cx="9088967" cy="60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71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64C02F-1244-610A-6E1A-90C424FB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C50E059-DC09-9C4D-2804-17BC194BFCCD}"/>
              </a:ext>
            </a:extLst>
          </p:cNvPr>
          <p:cNvCxnSpPr>
            <a:cxnSpLocks/>
          </p:cNvCxnSpPr>
          <p:nvPr userDrawn="1"/>
        </p:nvCxnSpPr>
        <p:spPr>
          <a:xfrm>
            <a:off x="0" y="103293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A513A8C-A5EC-1FEF-7E4E-485061E58754}"/>
              </a:ext>
            </a:extLst>
          </p:cNvPr>
          <p:cNvCxnSpPr>
            <a:cxnSpLocks/>
          </p:cNvCxnSpPr>
          <p:nvPr userDrawn="1"/>
        </p:nvCxnSpPr>
        <p:spPr>
          <a:xfrm>
            <a:off x="3928533" y="1151467"/>
            <a:ext cx="8263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9FF699-1863-0944-86F5-ACAFE8B8D25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3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AFC472-83DC-9D6A-5007-B56FD136780A}"/>
              </a:ext>
            </a:extLst>
          </p:cNvPr>
          <p:cNvSpPr/>
          <p:nvPr userDrawn="1"/>
        </p:nvSpPr>
        <p:spPr>
          <a:xfrm rot="5400000" flipH="1">
            <a:off x="8740142" y="2444328"/>
            <a:ext cx="45719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4474E99-0ED4-651B-5CE6-22068DB65A05}"/>
              </a:ext>
            </a:extLst>
          </p:cNvPr>
          <p:cNvCxnSpPr>
            <a:cxnSpLocks/>
          </p:cNvCxnSpPr>
          <p:nvPr userDrawn="1"/>
        </p:nvCxnSpPr>
        <p:spPr>
          <a:xfrm>
            <a:off x="7271528" y="5994400"/>
            <a:ext cx="492047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 descr="Изображение выглядит как Графика, графический дизайн, искус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2EC1503-B2C5-35E6-6176-69C682E8F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0" y="2336625"/>
            <a:ext cx="4246600" cy="43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96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Детское искусство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4B1F42-580E-3FD7-07D8-A9C88BED3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434" y="1965675"/>
            <a:ext cx="9088967" cy="60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30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0E4F2E-FEEE-E43A-6F9C-466A59B8C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328CBA2-EA56-AD11-3EEE-96B598211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34" y="0"/>
            <a:ext cx="6858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2C2F6E-20CA-A275-C73D-A12F7EC8F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611"/>
          <a:stretch/>
        </p:blipFill>
        <p:spPr>
          <a:xfrm>
            <a:off x="0" y="0"/>
            <a:ext cx="5723467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" name="Рисунок 2" descr="Изображение выглядит как Графика, Шрифт, красный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42382AC-7CC7-3476-1C1D-9787F769A7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1117227"/>
            <a:ext cx="3369733" cy="30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6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6CD2E-9E18-D5E4-2C49-6DAEFD61B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4A9C65-6827-4CFB-EACA-7A0DD9DEF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60B7D-FBAB-EE82-37BA-6A17DEDD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39CE4-D424-4913-129F-D6043C38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86DF6-40B2-2FFB-6429-97BDA7E8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973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256C515-EA81-22D0-0E9D-98DB6CF9EFDD}"/>
              </a:ext>
            </a:extLst>
          </p:cNvPr>
          <p:cNvCxnSpPr>
            <a:cxnSpLocks/>
          </p:cNvCxnSpPr>
          <p:nvPr userDrawn="1"/>
        </p:nvCxnSpPr>
        <p:spPr>
          <a:xfrm>
            <a:off x="775252" y="1172817"/>
            <a:ext cx="114167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95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Subtitle, Table and Content">
  <p:cSld name="Title, Subtitle, Tab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16001" y="579882"/>
            <a:ext cx="110415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817033" y="3744000"/>
            <a:ext cx="11040535" cy="24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500"/>
              </a:spcBef>
              <a:spcAft>
                <a:spcPts val="0"/>
              </a:spcAft>
              <a:buSzPts val="1600"/>
              <a:buChar char="◆"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>
                <a:solidFill>
                  <a:srgbClr val="595959"/>
                </a:solidFill>
              </a:defRPr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2"/>
          </p:nvPr>
        </p:nvSpPr>
        <p:spPr>
          <a:xfrm>
            <a:off x="817035" y="1376773"/>
            <a:ext cx="11040533" cy="39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None/>
              <a:defRPr sz="2000" b="1">
                <a:solidFill>
                  <a:srgbClr val="595959"/>
                </a:solidFill>
              </a:defRPr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782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3746D-A58A-7FB0-A921-3C505378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4A330-F5DE-AB67-AD2E-7434F4AB7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E70FC-2F86-071D-34EC-5F41A707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794B9-B8F8-D86E-8547-8870A824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0ED36-7E0D-19F4-7BAB-8AF7A0A7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73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90939-D224-35BA-DE55-9C9391E9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FF30CB-BCE6-1BF5-39BB-D6F2CE10F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39492B-EC8D-0257-2441-0E49D01C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8E82F-E62A-5438-F3AF-00151107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0F889-597D-BC07-CF36-CE170244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21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18F29-D7EC-F03B-B8C4-BE76F187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DF40B3-75B1-CBFB-EE12-90522E212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1A0CF-50AA-9C86-AD7A-D16A9AA1F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B7D9E-ED03-EB9E-7B02-BB0DCECA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2206C2-A391-6EBC-0CA8-02522119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0039C-C4FC-2628-16D9-4F03A125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700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5B770-4408-5146-3069-1C8615FE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FAAA07-C610-EB9E-F68A-790DBB69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D5529F-8396-CD15-EAF8-E141A1491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7C3825-2E82-E2C2-CF4C-FE0E1D156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4A04AC-568D-901C-2F2F-5CB755795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ACD1C0-0D87-1D27-96CA-06F2781C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1C5FAF-4320-99BE-2D69-9F98E04D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F175E5-3083-6AC4-F794-1D840D93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99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B5EFA-1359-373F-6CA1-3E7C038A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216A9D-A608-18B0-35AB-F3469BA2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600368-A4B6-9B7F-C2B5-19313991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06D835-31F8-2841-538C-6EB65038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658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25DC7-7FBA-AE0F-156E-602FBBC0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D8FC4-13AB-CF1D-FB6B-22DF871A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1AA188-4B14-5777-F431-4D7063D21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28AF36-689D-24F7-C32B-43F72BCD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D2E764-C40A-324F-0068-A2465CD1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10813-5BF9-A24D-70DF-6848C080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93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8F572-F3D1-0296-CFA7-C5A6F263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2A3C47-5CE2-0A15-B3CC-D8177A2F4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576987-38F0-9A3A-16D4-12178482D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826581-EBDA-AE85-9F06-5AD783BD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097DDD-32F6-8A0B-BA21-37087B87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F1622F-B62E-8D9D-154C-A16F5E24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37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73204-B74E-CE07-CA37-F1932B8C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3E8ED2-319F-7F56-DC43-AF3B447DF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A2C8F9-031B-0135-2E37-F238295F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D3CEA-F0D0-6FB9-63DB-FA64DCD6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F84F9-7F99-2DCC-3CC8-93613A6E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196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78692E-4AAF-7D73-770C-D22EDBF3F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5C5F26-03B0-4E5F-6204-6AE0672E6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C3374-55F4-E08D-BE1B-EB11D8F4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9B56C1-0127-F020-6C3F-D71760E7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C0C61-AEEC-B97A-910F-BDC29A96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59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23" y="1376364"/>
            <a:ext cx="11042649" cy="486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562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and Table">
  <p:cSld name="Title, Content and Tab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16001" y="579882"/>
            <a:ext cx="110415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817033" y="1376773"/>
            <a:ext cx="11040535" cy="226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500"/>
              </a:spcBef>
              <a:spcAft>
                <a:spcPts val="0"/>
              </a:spcAft>
              <a:buSzPts val="1600"/>
              <a:buChar char="◆"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2100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817033" y="3744001"/>
            <a:ext cx="11040535" cy="160964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817033" y="1825201"/>
            <a:ext cx="11040535" cy="160964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sz="2667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21BA0C-5E5F-4569-AB30-E3CA9918CDD7}"/>
              </a:ext>
            </a:extLst>
          </p:cNvPr>
          <p:cNvSpPr/>
          <p:nvPr userDrawn="1"/>
        </p:nvSpPr>
        <p:spPr>
          <a:xfrm>
            <a:off x="8756072" y="6123708"/>
            <a:ext cx="3408218" cy="70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03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4417" y="454465"/>
            <a:ext cx="10943696" cy="5262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AD8276-6778-482F-AA32-A3ED15F744D8}"/>
              </a:ext>
            </a:extLst>
          </p:cNvPr>
          <p:cNvSpPr/>
          <p:nvPr userDrawn="1"/>
        </p:nvSpPr>
        <p:spPr>
          <a:xfrm>
            <a:off x="8839200" y="6331729"/>
            <a:ext cx="3352800" cy="52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25246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ntent">
  <p:cSld name="Title and 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16001" y="579882"/>
            <a:ext cx="110415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817033" y="3744000"/>
            <a:ext cx="11040535" cy="24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500"/>
              </a:spcBef>
              <a:spcAft>
                <a:spcPts val="0"/>
              </a:spcAft>
              <a:buSzPts val="1600"/>
              <a:buChar char="◆"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817033" y="1376772"/>
            <a:ext cx="11040535" cy="226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500"/>
              </a:spcBef>
              <a:spcAft>
                <a:spcPts val="0"/>
              </a:spcAft>
              <a:buSzPts val="1600"/>
              <a:buChar char="◆"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34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Subtitle and Two Content">
  <p:cSld name="Title, Subtitle and Two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816001" y="579882"/>
            <a:ext cx="110415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817033" y="3744000"/>
            <a:ext cx="11040535" cy="24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500"/>
              </a:spcBef>
              <a:spcAft>
                <a:spcPts val="0"/>
              </a:spcAft>
              <a:buSzPts val="1600"/>
              <a:buChar char="◆"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817033" y="1825200"/>
            <a:ext cx="11040535" cy="176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500"/>
              </a:spcBef>
              <a:spcAft>
                <a:spcPts val="0"/>
              </a:spcAft>
              <a:buSzPts val="1600"/>
              <a:buChar char="◆"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3"/>
          </p:nvPr>
        </p:nvSpPr>
        <p:spPr>
          <a:xfrm>
            <a:off x="817035" y="1376773"/>
            <a:ext cx="11040533" cy="39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None/>
              <a:defRPr sz="2000" b="1">
                <a:solidFill>
                  <a:srgbClr val="595959"/>
                </a:solidFill>
              </a:defRPr>
            </a:lvl1pPr>
            <a:lvl2pPr lvl="1" algn="l"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2pPr>
            <a:lvl3pPr lvl="2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26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16001" y="579882"/>
            <a:ext cx="110415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72160" y="1330960"/>
            <a:ext cx="11085407" cy="490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◆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12" name="Google Shape;12;p1"/>
          <p:cNvCxnSpPr/>
          <p:nvPr userDrawn="1"/>
        </p:nvCxnSpPr>
        <p:spPr>
          <a:xfrm rot="10800000" flipH="1">
            <a:off x="814917" y="1052737"/>
            <a:ext cx="11377083" cy="3175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736915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270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891-1516-0086-F5AD-029739D0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7C53C5-E423-080C-19E4-9D751ED1D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FD04D-B615-3495-F3DC-4F627E010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7D66-C807-4472-80B0-56877A70E92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954E4-C72F-A9FE-9DC0-974DDF451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7CD14-6288-54A9-F530-FA62352FC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48B4-546B-406B-82BC-064359731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8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login.consultant.ru/link/?req=doc&amp;base=LAW&amp;n=454225&amp;dst=364&amp;field=134&amp;date=16.09.2024" TargetMode="External"/><Relationship Id="rId7" Type="http://schemas.openxmlformats.org/officeDocument/2006/relationships/hyperlink" Target="https://login.consultant.ru/link/?req=doc&amp;base=LAW&amp;n=472746&amp;dst=100009&amp;field=134&amp;date=16.09.2024" TargetMode="External"/><Relationship Id="rId2" Type="http://schemas.openxmlformats.org/officeDocument/2006/relationships/hyperlink" Target="https://login.consultant.ru/link/?req=doc&amp;base=LAW&amp;n=454225&amp;dst=363&amp;field=134&amp;date=16.09.2024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login.consultant.ru/link/?req=doc&amp;base=LAW&amp;n=454225&amp;dst=371&amp;field=134&amp;date=16.09.2024" TargetMode="External"/><Relationship Id="rId5" Type="http://schemas.openxmlformats.org/officeDocument/2006/relationships/hyperlink" Target="https://login.consultant.ru/link/?req=doc&amp;base=LAW&amp;n=454225&amp;dst=369&amp;field=134&amp;date=16.09.2024" TargetMode="External"/><Relationship Id="rId4" Type="http://schemas.openxmlformats.org/officeDocument/2006/relationships/hyperlink" Target="https://login.consultant.ru/link/?req=doc&amp;base=LAW&amp;n=454225&amp;dst=366&amp;field=134&amp;date=16.09.2024" TargetMode="External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031D02-D67C-689F-975B-B08393D00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684" y="3555996"/>
            <a:ext cx="9935633" cy="430887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0039A6"/>
                </a:solidFill>
              </a:rPr>
              <a:t>Клинические рекомендации РКО 2024г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200D1-4FAA-2C27-E29E-6A23A35C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Стабильная ишемическая болезнь сердца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446F4-9F67-6206-384C-0080D33568E5}"/>
              </a:ext>
            </a:extLst>
          </p:cNvPr>
          <p:cNvSpPr txBox="1"/>
          <p:nvPr/>
        </p:nvSpPr>
        <p:spPr>
          <a:xfrm>
            <a:off x="709084" y="6355427"/>
            <a:ext cx="6096000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80898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Медицинская презентация для специалистов здравоохранения.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80898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Подготовлена при научной поддержке АО «БАЙЕР» </a:t>
            </a: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80898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lang="ru-RU" sz="1333" kern="0" dirty="0">
                <a:solidFill>
                  <a:srgbClr val="808983">
                    <a:lumMod val="50000"/>
                  </a:srgbClr>
                </a:solidFill>
                <a:latin typeface="Arial"/>
              </a:rPr>
              <a:t>9</a:t>
            </a: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80898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.202</a:t>
            </a: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80898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644C8-BC10-E43D-2BAF-67DA2E97E72F}"/>
              </a:ext>
            </a:extLst>
          </p:cNvPr>
          <p:cNvSpPr txBox="1"/>
          <p:nvPr/>
        </p:nvSpPr>
        <p:spPr>
          <a:xfrm rot="16200000">
            <a:off x="11248139" y="5883742"/>
            <a:ext cx="16568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MA-M_RIV-RU-0541-1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090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413FD3FB-D6E6-69BB-B4D4-7C24DB9D87C9}"/>
              </a:ext>
            </a:extLst>
          </p:cNvPr>
          <p:cNvSpPr/>
          <p:nvPr/>
        </p:nvSpPr>
        <p:spPr>
          <a:xfrm>
            <a:off x="6638850" y="1349398"/>
            <a:ext cx="5553150" cy="5303596"/>
          </a:xfrm>
          <a:prstGeom prst="parallelogram">
            <a:avLst>
              <a:gd name="adj" fmla="val 9245"/>
            </a:avLst>
          </a:prstGeom>
          <a:solidFill>
            <a:srgbClr val="E7F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A282BE-D01E-E8FE-3020-CC59279C950C}"/>
              </a:ext>
            </a:extLst>
          </p:cNvPr>
          <p:cNvSpPr txBox="1"/>
          <p:nvPr/>
        </p:nvSpPr>
        <p:spPr>
          <a:xfrm flipH="1">
            <a:off x="810294" y="15014"/>
            <a:ext cx="10429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/>
                <a:ea typeface="+mn-ea"/>
                <a:cs typeface="72 Condensed" panose="020B0506030000000003" pitchFamily="34" charset="0"/>
              </a:rPr>
              <a:t>Критерии оценки качества медицинской помощи в клинических рекомендациях РФ "Стабильная ишемическая болезнь сердца" 2024г.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F3A74-5C18-4FAA-505C-8EA6CA7855CB}"/>
              </a:ext>
            </a:extLst>
          </p:cNvPr>
          <p:cNvSpPr txBox="1"/>
          <p:nvPr/>
        </p:nvSpPr>
        <p:spPr>
          <a:xfrm>
            <a:off x="830742" y="6150114"/>
            <a:ext cx="90803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в зависимости от медицинских показаний и при отсутствии противопоказаний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ru-RU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стенозы коронарных артерий более 50%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Барбараш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О.Л, Карпов Ю.А, Панов А.В. и др. Клинические рекомендации 2024. «Стабильная ишемическая болезнь сердца»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https://www.scardio.ru/rekomendacii/rekomendacii_rko/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C1364F-4F3B-CC6F-27E5-30B0B6EF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4096" y="2736114"/>
            <a:ext cx="358955" cy="518231"/>
          </a:xfrm>
          <a:prstGeom prst="rect">
            <a:avLst/>
          </a:prstGeom>
        </p:spPr>
      </p:pic>
      <p:pic>
        <p:nvPicPr>
          <p:cNvPr id="5" name="Рисунок 4" descr="Пульсация сердца со сплошной заливкой">
            <a:extLst>
              <a:ext uri="{FF2B5EF4-FFF2-40B4-BE49-F238E27FC236}">
                <a16:creationId xmlns:a16="http://schemas.microsoft.com/office/drawing/2014/main" id="{82532C9C-4E03-B82A-0B90-95A13822D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6459" y="3506733"/>
            <a:ext cx="480939" cy="480939"/>
          </a:xfrm>
          <a:prstGeom prst="rect">
            <a:avLst/>
          </a:prstGeom>
        </p:spPr>
      </p:pic>
      <p:pic>
        <p:nvPicPr>
          <p:cNvPr id="6" name="Рисунок 5" descr="Стопа со сплошной заливкой">
            <a:extLst>
              <a:ext uri="{FF2B5EF4-FFF2-40B4-BE49-F238E27FC236}">
                <a16:creationId xmlns:a16="http://schemas.microsoft.com/office/drawing/2014/main" id="{3D51C49D-00CF-23EE-C214-CC62CDC46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9932" y="4338676"/>
            <a:ext cx="367861" cy="367861"/>
          </a:xfrm>
          <a:prstGeom prst="rect">
            <a:avLst/>
          </a:prstGeom>
        </p:spPr>
      </p:pic>
      <p:pic>
        <p:nvPicPr>
          <p:cNvPr id="7" name="Рисунок 6" descr="Почки со сплошной заливкой">
            <a:extLst>
              <a:ext uri="{FF2B5EF4-FFF2-40B4-BE49-F238E27FC236}">
                <a16:creationId xmlns:a16="http://schemas.microsoft.com/office/drawing/2014/main" id="{BFDF8693-2398-28B8-1502-24556BA55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9932" y="5161336"/>
            <a:ext cx="404011" cy="404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9E1D4B-1F99-5D41-694A-B89F39BF6CE5}"/>
              </a:ext>
            </a:extLst>
          </p:cNvPr>
          <p:cNvSpPr txBox="1"/>
          <p:nvPr/>
        </p:nvSpPr>
        <p:spPr>
          <a:xfrm>
            <a:off x="7784955" y="3414054"/>
            <a:ext cx="2629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72 Condensed" panose="020B0506030000000003" pitchFamily="34" charset="0"/>
              </a:rPr>
              <a:t>Перенесенный инфаркт миокарда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F3C51-24F3-FAFC-2DE4-DB59642999E9}"/>
              </a:ext>
            </a:extLst>
          </p:cNvPr>
          <p:cNvSpPr txBox="1"/>
          <p:nvPr/>
        </p:nvSpPr>
        <p:spPr>
          <a:xfrm>
            <a:off x="7784955" y="2644675"/>
            <a:ext cx="3582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72 Condensed" panose="020B0506030000000003" pitchFamily="34" charset="0"/>
              </a:rPr>
              <a:t>Сахарный диабет, требующий лечения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7FA00-4183-4C7D-674D-19C8CD74FAA0}"/>
              </a:ext>
            </a:extLst>
          </p:cNvPr>
          <p:cNvSpPr txBox="1"/>
          <p:nvPr/>
        </p:nvSpPr>
        <p:spPr>
          <a:xfrm>
            <a:off x="7784955" y="5100430"/>
            <a:ext cx="3919365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72 Condensed" panose="020B0506030000000003" pitchFamily="34" charset="0"/>
              </a:rPr>
              <a:t>ХБП с СКФ 15–59 мл/мин/1,73 м</a:t>
            </a:r>
            <a:r>
              <a:rPr kumimoji="0" lang="ru-RU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72 Condensed" panose="020B0506030000000003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B154F-BC51-40B8-ED13-380444D2B4E9}"/>
              </a:ext>
            </a:extLst>
          </p:cNvPr>
          <p:cNvSpPr txBox="1"/>
          <p:nvPr/>
        </p:nvSpPr>
        <p:spPr>
          <a:xfrm>
            <a:off x="7784955" y="4212079"/>
            <a:ext cx="35823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72 Condensed" panose="020B0506030000000003" pitchFamily="34" charset="0"/>
              </a:rPr>
              <a:t>Атеросклеротическое поражение периферических артерий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4F7EA3-978A-FEF8-BD13-B88A33489805}"/>
              </a:ext>
            </a:extLst>
          </p:cNvPr>
          <p:cNvSpPr/>
          <p:nvPr/>
        </p:nvSpPr>
        <p:spPr bwMode="auto">
          <a:xfrm>
            <a:off x="7033846" y="1223112"/>
            <a:ext cx="5158154" cy="658985"/>
          </a:xfrm>
          <a:prstGeom prst="roundRect">
            <a:avLst/>
          </a:prstGeom>
          <a:solidFill>
            <a:schemeClr val="bg2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9189E-8D19-1216-4460-55C0F27F2533}"/>
              </a:ext>
            </a:extLst>
          </p:cNvPr>
          <p:cNvSpPr txBox="1"/>
          <p:nvPr/>
        </p:nvSpPr>
        <p:spPr>
          <a:xfrm>
            <a:off x="8032522" y="1311418"/>
            <a:ext cx="316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Высокий ишемический риск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84105B-599E-4684-25D3-F622FAC67E6D}"/>
              </a:ext>
            </a:extLst>
          </p:cNvPr>
          <p:cNvSpPr txBox="1"/>
          <p:nvPr/>
        </p:nvSpPr>
        <p:spPr>
          <a:xfrm>
            <a:off x="7784955" y="1903411"/>
            <a:ext cx="3688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72 Condensed" panose="020B0506030000000003" pitchFamily="34" charset="0"/>
              </a:rPr>
              <a:t>Пациенты  с многососудистой ИБС</a:t>
            </a:r>
            <a:r>
              <a:rPr kumimoji="0" lang="en-US" sz="1600" i="0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72 Condensed" panose="020B0506030000000003" pitchFamily="34" charset="0"/>
              </a:rPr>
              <a:t>#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72 Condensed" panose="020B0506030000000003" pitchFamily="34" charset="0"/>
              </a:rPr>
              <a:t> </a:t>
            </a:r>
            <a:r>
              <a:rPr kumimoji="0" lang="ru-RU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72 Condensed" panose="020B0506030000000003" pitchFamily="34" charset="0"/>
              </a:rPr>
              <a:t>  при наличии одного из факторов: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43D455D-8DE5-BD5E-CA7B-FDC0C7D7BDB3}"/>
              </a:ext>
            </a:extLst>
          </p:cNvPr>
          <p:cNvSpPr/>
          <p:nvPr/>
        </p:nvSpPr>
        <p:spPr bwMode="auto">
          <a:xfrm>
            <a:off x="803275" y="1235766"/>
            <a:ext cx="5813163" cy="646331"/>
          </a:xfrm>
          <a:prstGeom prst="roundRect">
            <a:avLst/>
          </a:prstGeom>
          <a:solidFill>
            <a:schemeClr val="bg2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86FE0-7417-8DBF-41EA-3FC1B6F7610C}"/>
              </a:ext>
            </a:extLst>
          </p:cNvPr>
          <p:cNvSpPr txBox="1"/>
          <p:nvPr/>
        </p:nvSpPr>
        <p:spPr>
          <a:xfrm>
            <a:off x="825687" y="1202976"/>
            <a:ext cx="575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Критерии оценки качества оказания  первичной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 специализированной медицинской помощи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33ACAC-393B-719D-F917-420D2794FC13}"/>
              </a:ext>
            </a:extLst>
          </p:cNvPr>
          <p:cNvSpPr txBox="1"/>
          <p:nvPr/>
        </p:nvSpPr>
        <p:spPr>
          <a:xfrm>
            <a:off x="669917" y="2904403"/>
            <a:ext cx="6153011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/>
              <a:t>Назначен </a:t>
            </a:r>
            <a:r>
              <a:rPr lang="ru-RU" b="1" i="1" dirty="0" err="1"/>
              <a:t>антиагрегант</a:t>
            </a:r>
            <a:r>
              <a:rPr lang="ru-RU" b="1" i="1" dirty="0"/>
              <a:t> (ацетилсалициловая кислота (АСК) или </a:t>
            </a:r>
            <a:r>
              <a:rPr lang="ru-RU" b="1" i="1" dirty="0" err="1"/>
              <a:t>клопидогрел</a:t>
            </a:r>
            <a:r>
              <a:rPr lang="ru-RU" b="1" i="1" dirty="0"/>
              <a:t>), а </a:t>
            </a:r>
            <a:r>
              <a:rPr lang="ru-RU" b="1" i="1" dirty="0">
                <a:solidFill>
                  <a:srgbClr val="0039A6"/>
                </a:solidFill>
                <a:highlight>
                  <a:srgbClr val="E7F9F5"/>
                </a:highlight>
              </a:rPr>
              <a:t>у пациентов с высоким ишемическим риском комбинированная </a:t>
            </a:r>
            <a:r>
              <a:rPr lang="ru-RU" b="1" i="1" dirty="0" err="1">
                <a:solidFill>
                  <a:srgbClr val="0039A6"/>
                </a:solidFill>
                <a:highlight>
                  <a:srgbClr val="E7F9F5"/>
                </a:highlight>
              </a:rPr>
              <a:t>антитромботическая</a:t>
            </a:r>
            <a:r>
              <a:rPr lang="ru-RU" b="1" i="1" dirty="0">
                <a:solidFill>
                  <a:srgbClr val="0039A6"/>
                </a:solidFill>
                <a:highlight>
                  <a:srgbClr val="E7F9F5"/>
                </a:highlight>
              </a:rPr>
              <a:t> терапия*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5CBC61-3310-8D90-AE8D-B93FDDAD2F07}"/>
              </a:ext>
            </a:extLst>
          </p:cNvPr>
          <p:cNvSpPr txBox="1"/>
          <p:nvPr/>
        </p:nvSpPr>
        <p:spPr>
          <a:xfrm>
            <a:off x="3126675" y="4806301"/>
            <a:ext cx="105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 / Нет</a:t>
            </a:r>
          </a:p>
        </p:txBody>
      </p:sp>
      <p:pic>
        <p:nvPicPr>
          <p:cNvPr id="23" name="Рисунок 22" descr="Изображение выглядит как текст, снимок экрана, логотип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B78DC742-3246-3315-49C7-59AC2C155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r="965" b="6530"/>
          <a:stretch/>
        </p:blipFill>
        <p:spPr>
          <a:xfrm rot="16200000">
            <a:off x="803353" y="1865178"/>
            <a:ext cx="1038431" cy="1038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988E90-9427-4D12-EF7E-8317810DF134}"/>
              </a:ext>
            </a:extLst>
          </p:cNvPr>
          <p:cNvSpPr txBox="1"/>
          <p:nvPr/>
        </p:nvSpPr>
        <p:spPr>
          <a:xfrm rot="16200000">
            <a:off x="11248139" y="5883742"/>
            <a:ext cx="16568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MA-M_RIV-RU-0541-1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5824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AF5EE-C116-DB73-F92C-79CFB912B9F8}"/>
              </a:ext>
            </a:extLst>
          </p:cNvPr>
          <p:cNvSpPr txBox="1"/>
          <p:nvPr/>
        </p:nvSpPr>
        <p:spPr>
          <a:xfrm>
            <a:off x="698863" y="6546558"/>
            <a:ext cx="6100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ФЗ -  федеральный закон</a:t>
            </a:r>
          </a:p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21.11.2011 N 323-ФЗ (ред. от 08.08.2024) "Об основах охраны здоровья граждан в Российской Федерации"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68856-6F8C-AB27-13C4-DA0122280403}"/>
              </a:ext>
            </a:extLst>
          </p:cNvPr>
          <p:cNvSpPr txBox="1"/>
          <p:nvPr/>
        </p:nvSpPr>
        <p:spPr>
          <a:xfrm>
            <a:off x="1848303" y="3049065"/>
            <a:ext cx="71520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...</a:t>
            </a:r>
          </a:p>
          <a:p>
            <a:r>
              <a:rPr lang="ru-RU" dirty="0"/>
              <a:t>1.1. </a:t>
            </a:r>
            <a:r>
              <a:rPr lang="ru-RU" i="1" dirty="0"/>
              <a:t>Переход медицинских организаций к оказанию медицинской помощи на основе клинических рекомендаций, разработанных и утвержденных в соответствии с </a:t>
            </a:r>
            <a:r>
              <a:rPr lang="ru-RU" i="1" dirty="0">
                <a:hlinkClick r:id="rId2" tooltip="https://login.consultant.ru/link/?req=doc&amp;base=law&amp;n=454225&amp;dst=363&amp;field=134&amp;date=16.09.2024"/>
              </a:rPr>
              <a:t>частями 3</a:t>
            </a:r>
            <a:r>
              <a:rPr lang="ru-RU" i="1" dirty="0"/>
              <a:t>, </a:t>
            </a:r>
            <a:r>
              <a:rPr lang="ru-RU" i="1" dirty="0">
                <a:hlinkClick r:id="rId3" tooltip="https://login.consultant.ru/link/?req=doc&amp;base=law&amp;n=454225&amp;dst=364&amp;field=134&amp;date=16.09.2024"/>
              </a:rPr>
              <a:t>4</a:t>
            </a:r>
            <a:r>
              <a:rPr lang="ru-RU" i="1" dirty="0"/>
              <a:t>, </a:t>
            </a:r>
            <a:r>
              <a:rPr lang="ru-RU" i="1" dirty="0">
                <a:hlinkClick r:id="rId4" tooltip="https://login.consultant.ru/link/?req=doc&amp;base=law&amp;n=454225&amp;dst=366&amp;field=134&amp;date=16.09.2024"/>
              </a:rPr>
              <a:t>6</a:t>
            </a:r>
            <a:r>
              <a:rPr lang="ru-RU" i="1" dirty="0"/>
              <a:t> - </a:t>
            </a:r>
            <a:r>
              <a:rPr lang="ru-RU" i="1" dirty="0">
                <a:hlinkClick r:id="rId5" tooltip="https://login.consultant.ru/link/?req=doc&amp;base=law&amp;n=454225&amp;dst=369&amp;field=134&amp;date=16.09.2024"/>
              </a:rPr>
              <a:t>9</a:t>
            </a:r>
            <a:r>
              <a:rPr lang="ru-RU" i="1" dirty="0"/>
              <a:t> и </a:t>
            </a:r>
            <a:r>
              <a:rPr lang="ru-RU" i="1" dirty="0">
                <a:hlinkClick r:id="rId6" tooltip="https://login.consultant.ru/link/?req=doc&amp;base=law&amp;n=454225&amp;dst=371&amp;field=134&amp;date=16.09.2024"/>
              </a:rPr>
              <a:t>11</a:t>
            </a:r>
            <a:r>
              <a:rPr lang="ru-RU" i="1" dirty="0"/>
              <a:t> настоящей статьи, осуществляется поэтапно в </a:t>
            </a:r>
            <a:r>
              <a:rPr lang="ru-RU" i="1" dirty="0">
                <a:hlinkClick r:id="rId7" tooltip="https://login.consultant.ru/link/?req=doc&amp;base=law&amp;n=472746&amp;dst=100009&amp;field=134&amp;date=16.09.2024"/>
              </a:rPr>
              <a:t>порядке</a:t>
            </a:r>
            <a:r>
              <a:rPr lang="ru-RU" i="1" dirty="0"/>
              <a:t>, установленном Правительством Российской Федерации, но </a:t>
            </a:r>
          </a:p>
          <a:p>
            <a:r>
              <a:rPr lang="ru-RU" sz="2400" b="1" i="1" dirty="0">
                <a:solidFill>
                  <a:srgbClr val="0039A6"/>
                </a:solidFill>
              </a:rPr>
              <a:t>не позднее 1 января 2025 года</a:t>
            </a:r>
          </a:p>
          <a:p>
            <a:r>
              <a:rPr lang="ru-RU" i="1" dirty="0"/>
              <a:t>...</a:t>
            </a:r>
          </a:p>
          <a:p>
            <a:r>
              <a:rPr lang="ru-RU" i="1" dirty="0"/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3E23D-B091-FAB3-8D92-7317868256B6}"/>
              </a:ext>
            </a:extLst>
          </p:cNvPr>
          <p:cNvSpPr txBox="1"/>
          <p:nvPr/>
        </p:nvSpPr>
        <p:spPr>
          <a:xfrm>
            <a:off x="1848303" y="1746832"/>
            <a:ext cx="7152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N 323-ФЗ (ред. от 08.08.2024) "Об основах охраны здоровья граждан в Российской Федерации"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25B62-5CCE-9C4F-9D1F-59E8ACDA24CE}"/>
              </a:ext>
            </a:extLst>
          </p:cNvPr>
          <p:cNvSpPr txBox="1"/>
          <p:nvPr/>
        </p:nvSpPr>
        <p:spPr>
          <a:xfrm>
            <a:off x="698863" y="95998"/>
            <a:ext cx="1137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9A6"/>
                </a:solidFill>
              </a:rPr>
              <a:t>Оказание медицинской помощи должно осуществляться строго в соответствии с клиническими рекомендациями с 1 января 2025 года</a:t>
            </a:r>
          </a:p>
        </p:txBody>
      </p:sp>
      <p:pic>
        <p:nvPicPr>
          <p:cNvPr id="9" name="Рисунок 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F21B94B0-84BE-7B25-A80A-83BCE44A8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74916" y="3605348"/>
            <a:ext cx="2414279" cy="2414279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51A174E-FFA7-992D-DA1D-A40A6033022C}"/>
              </a:ext>
            </a:extLst>
          </p:cNvPr>
          <p:cNvCxnSpPr>
            <a:cxnSpLocks/>
          </p:cNvCxnSpPr>
          <p:nvPr/>
        </p:nvCxnSpPr>
        <p:spPr>
          <a:xfrm flipH="1">
            <a:off x="9392194" y="1097280"/>
            <a:ext cx="1188720" cy="5760720"/>
          </a:xfrm>
          <a:prstGeom prst="line">
            <a:avLst/>
          </a:prstGeom>
          <a:ln>
            <a:solidFill>
              <a:srgbClr val="2AA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5EA42B-4237-5464-5493-4CAE9A2F42D3}"/>
              </a:ext>
            </a:extLst>
          </p:cNvPr>
          <p:cNvCxnSpPr>
            <a:cxnSpLocks/>
          </p:cNvCxnSpPr>
          <p:nvPr/>
        </p:nvCxnSpPr>
        <p:spPr>
          <a:xfrm flipH="1">
            <a:off x="9130937" y="1097280"/>
            <a:ext cx="1763486" cy="5760720"/>
          </a:xfrm>
          <a:prstGeom prst="line">
            <a:avLst/>
          </a:prstGeom>
          <a:ln>
            <a:solidFill>
              <a:srgbClr val="2AA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6602BFC-5A94-25E3-37EC-550C295EC632}"/>
              </a:ext>
            </a:extLst>
          </p:cNvPr>
          <p:cNvSpPr txBox="1"/>
          <p:nvPr/>
        </p:nvSpPr>
        <p:spPr>
          <a:xfrm rot="16200000">
            <a:off x="11248139" y="5883742"/>
            <a:ext cx="16568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MA-M_RIV-RU-0541-1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72474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BB68C1A-6F32-DB79-8C2A-ABFBEB8C1430}"/>
              </a:ext>
            </a:extLst>
          </p:cNvPr>
          <p:cNvSpPr/>
          <p:nvPr/>
        </p:nvSpPr>
        <p:spPr bwMode="auto">
          <a:xfrm>
            <a:off x="6651459" y="2106209"/>
            <a:ext cx="4402055" cy="3731096"/>
          </a:xfrm>
          <a:prstGeom prst="roundRect">
            <a:avLst/>
          </a:prstGeom>
          <a:noFill/>
          <a:ln w="19050" algn="ctr">
            <a:solidFill>
              <a:srgbClr val="26967E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CB6AEFA-D5F4-DB9F-83EF-147BC6C7CF32}"/>
              </a:ext>
            </a:extLst>
          </p:cNvPr>
          <p:cNvSpPr/>
          <p:nvPr/>
        </p:nvSpPr>
        <p:spPr bwMode="auto">
          <a:xfrm>
            <a:off x="6651459" y="2022020"/>
            <a:ext cx="4332227" cy="3731096"/>
          </a:xfrm>
          <a:prstGeom prst="roundRect">
            <a:avLst/>
          </a:prstGeom>
          <a:noFill/>
          <a:ln w="19050" algn="ctr">
            <a:solidFill>
              <a:srgbClr val="26967E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CF6DAF4-9EA2-97B3-9FD8-9C6C58DBC836}"/>
              </a:ext>
            </a:extLst>
          </p:cNvPr>
          <p:cNvSpPr/>
          <p:nvPr/>
        </p:nvSpPr>
        <p:spPr bwMode="auto">
          <a:xfrm>
            <a:off x="1347969" y="2022020"/>
            <a:ext cx="4315899" cy="3817274"/>
          </a:xfrm>
          <a:prstGeom prst="roundRect">
            <a:avLst/>
          </a:prstGeom>
          <a:noFill/>
          <a:ln w="19050" algn="ctr">
            <a:solidFill>
              <a:srgbClr val="26967E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00A83B8-6AF0-A436-2AFF-B5BA4751056C}"/>
              </a:ext>
            </a:extLst>
          </p:cNvPr>
          <p:cNvSpPr/>
          <p:nvPr/>
        </p:nvSpPr>
        <p:spPr bwMode="auto">
          <a:xfrm>
            <a:off x="1278141" y="2022020"/>
            <a:ext cx="4299571" cy="3731096"/>
          </a:xfrm>
          <a:prstGeom prst="roundRect">
            <a:avLst/>
          </a:prstGeom>
          <a:noFill/>
          <a:ln w="19050" algn="ctr">
            <a:solidFill>
              <a:srgbClr val="26967E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BD9C0-1C1C-62C2-9935-EE4C50E1ED02}"/>
              </a:ext>
            </a:extLst>
          </p:cNvPr>
          <p:cNvSpPr txBox="1"/>
          <p:nvPr/>
        </p:nvSpPr>
        <p:spPr>
          <a:xfrm>
            <a:off x="803275" y="84153"/>
            <a:ext cx="11225438" cy="83317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Согласно клиническим рекомендациям усиление антитромботической терапии может быть рассмотрено пациентам высокого и умеренного риска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30D26-8EE1-31B0-CC9D-DB89F961567A}"/>
              </a:ext>
            </a:extLst>
          </p:cNvPr>
          <p:cNvSpPr txBox="1"/>
          <p:nvPr/>
        </p:nvSpPr>
        <p:spPr>
          <a:xfrm>
            <a:off x="803275" y="6313156"/>
            <a:ext cx="11225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СС-сердечно-сосудистые, СД -сахарный диабет, АСК -ацетилсалициловая кислота, ИБС -ишемическая болезнь сердца, ИМ -инфаркт миокарда, ХСН -хроническая сердечная недостаточность, ХБП -хроническая болезнь почек,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рСКФ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-расчетная скорость клубочковой фильтрации,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ru-RU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стенозы коронарных артерий &gt;50%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Барбараш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О.Л, Карпов Ю.А, Панов А.В. и др. Клинические рекомендации 2024. «Стабильная ишемическая болезнь сердца»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https://www.scardio.ru/rekomendacii/rekomendacii_rko/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75A554B-399F-7995-E67F-432700E79EE3}"/>
              </a:ext>
            </a:extLst>
          </p:cNvPr>
          <p:cNvSpPr/>
          <p:nvPr/>
        </p:nvSpPr>
        <p:spPr bwMode="auto">
          <a:xfrm>
            <a:off x="1191986" y="1931686"/>
            <a:ext cx="4315898" cy="3731096"/>
          </a:xfrm>
          <a:prstGeom prst="roundRect">
            <a:avLst/>
          </a:prstGeom>
          <a:solidFill>
            <a:srgbClr val="E7F9F5"/>
          </a:solidFill>
          <a:ln w="19050" algn="ctr">
            <a:solidFill>
              <a:srgbClr val="26967E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DF9A616-EAE7-DE4C-1C36-9F11F898BCF9}"/>
              </a:ext>
            </a:extLst>
          </p:cNvPr>
          <p:cNvSpPr/>
          <p:nvPr/>
        </p:nvSpPr>
        <p:spPr bwMode="auto">
          <a:xfrm>
            <a:off x="1442822" y="1728345"/>
            <a:ext cx="3657600" cy="4167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C9E28-DF99-12CC-8A22-A514EF223EC3}"/>
              </a:ext>
            </a:extLst>
          </p:cNvPr>
          <p:cNvSpPr txBox="1"/>
          <p:nvPr/>
        </p:nvSpPr>
        <p:spPr>
          <a:xfrm>
            <a:off x="1660701" y="1769716"/>
            <a:ext cx="3378467" cy="340735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ЦЕЛЕСООБРАЗНО ПРИМЕНЯТЬ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6C06A8E-DA5F-49D6-B489-51FFB471B6A0}"/>
              </a:ext>
            </a:extLst>
          </p:cNvPr>
          <p:cNvSpPr/>
          <p:nvPr/>
        </p:nvSpPr>
        <p:spPr bwMode="auto">
          <a:xfrm>
            <a:off x="6633098" y="1931686"/>
            <a:ext cx="4280760" cy="3731096"/>
          </a:xfrm>
          <a:prstGeom prst="roundRect">
            <a:avLst/>
          </a:prstGeom>
          <a:solidFill>
            <a:srgbClr val="E7F9F5"/>
          </a:solidFill>
          <a:ln w="19050" algn="ctr">
            <a:solidFill>
              <a:srgbClr val="26967E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8954732-965F-32E0-69C0-B6FDEB9F0A5F}"/>
              </a:ext>
            </a:extLst>
          </p:cNvPr>
          <p:cNvSpPr/>
          <p:nvPr/>
        </p:nvSpPr>
        <p:spPr bwMode="auto">
          <a:xfrm>
            <a:off x="6988772" y="1724824"/>
            <a:ext cx="3657600" cy="416727"/>
          </a:xfrm>
          <a:prstGeom prst="roundRect">
            <a:avLst/>
          </a:prstGeom>
          <a:solidFill>
            <a:schemeClr val="bg2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11DC5-8809-BB68-FEFE-84D220F3E9D8}"/>
              </a:ext>
            </a:extLst>
          </p:cNvPr>
          <p:cNvSpPr txBox="1"/>
          <p:nvPr/>
        </p:nvSpPr>
        <p:spPr>
          <a:xfrm>
            <a:off x="7660523" y="1750923"/>
            <a:ext cx="2357353" cy="340735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МОЖНО ПРИМЕНЯТЬ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0F23343-86EF-1977-3A80-FB5D3E7DA9E8}"/>
              </a:ext>
            </a:extLst>
          </p:cNvPr>
          <p:cNvSpPr/>
          <p:nvPr/>
        </p:nvSpPr>
        <p:spPr bwMode="auto">
          <a:xfrm>
            <a:off x="1804826" y="5300734"/>
            <a:ext cx="2290070" cy="775021"/>
          </a:xfrm>
          <a:prstGeom prst="roundRect">
            <a:avLst/>
          </a:prstGeom>
          <a:solidFill>
            <a:srgbClr val="26967E"/>
          </a:solidFill>
          <a:ln w="19050" algn="ctr">
            <a:solidFill>
              <a:srgbClr val="26967E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8AC6828-5FD0-CAB4-95BC-0FDD26618FA7}"/>
              </a:ext>
            </a:extLst>
          </p:cNvPr>
          <p:cNvSpPr/>
          <p:nvPr/>
        </p:nvSpPr>
        <p:spPr bwMode="auto">
          <a:xfrm>
            <a:off x="920171" y="4860295"/>
            <a:ext cx="1188720" cy="1120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12E04F-42F9-BA6D-4D61-86AE71F7ED88}"/>
              </a:ext>
            </a:extLst>
          </p:cNvPr>
          <p:cNvSpPr txBox="1"/>
          <p:nvPr/>
        </p:nvSpPr>
        <p:spPr>
          <a:xfrm>
            <a:off x="1013283" y="5058372"/>
            <a:ext cx="1002495" cy="64851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IIaA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3AD2D-3AEC-DA61-F80A-F33C806C0A33}"/>
              </a:ext>
            </a:extLst>
          </p:cNvPr>
          <p:cNvSpPr txBox="1"/>
          <p:nvPr/>
        </p:nvSpPr>
        <p:spPr>
          <a:xfrm>
            <a:off x="2119037" y="5263263"/>
            <a:ext cx="1543050" cy="83317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Высокий ишемический риск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2A6B7BF-A6E0-AC5E-61BB-AED3DAD024FA}"/>
              </a:ext>
            </a:extLst>
          </p:cNvPr>
          <p:cNvSpPr/>
          <p:nvPr/>
        </p:nvSpPr>
        <p:spPr bwMode="auto">
          <a:xfrm>
            <a:off x="8582684" y="5317366"/>
            <a:ext cx="2071871" cy="775021"/>
          </a:xfrm>
          <a:prstGeom prst="roundRect">
            <a:avLst/>
          </a:prstGeom>
          <a:solidFill>
            <a:srgbClr val="26967E"/>
          </a:solidFill>
          <a:ln w="19050" algn="ctr">
            <a:solidFill>
              <a:srgbClr val="26967E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029E80B-7E9E-F7C6-2739-BB618F0793DD}"/>
              </a:ext>
            </a:extLst>
          </p:cNvPr>
          <p:cNvSpPr/>
          <p:nvPr/>
        </p:nvSpPr>
        <p:spPr bwMode="auto">
          <a:xfrm>
            <a:off x="10162542" y="4912126"/>
            <a:ext cx="1188720" cy="1120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4E8B81-1952-B4AB-A2A2-33D91EB1F771}"/>
              </a:ext>
            </a:extLst>
          </p:cNvPr>
          <p:cNvSpPr txBox="1"/>
          <p:nvPr/>
        </p:nvSpPr>
        <p:spPr>
          <a:xfrm>
            <a:off x="10250498" y="5058372"/>
            <a:ext cx="1002495" cy="648512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IIbA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8076F9-E76E-25D9-0314-F628FB3EECCC}"/>
              </a:ext>
            </a:extLst>
          </p:cNvPr>
          <p:cNvSpPr txBox="1"/>
          <p:nvPr/>
        </p:nvSpPr>
        <p:spPr>
          <a:xfrm>
            <a:off x="8668373" y="5291508"/>
            <a:ext cx="1543050" cy="83317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Средний ишемический риск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87E4-9673-E4AD-D2F8-D19009EA41F4}"/>
              </a:ext>
            </a:extLst>
          </p:cNvPr>
          <p:cNvSpPr txBox="1"/>
          <p:nvPr/>
        </p:nvSpPr>
        <p:spPr>
          <a:xfrm>
            <a:off x="1337752" y="2164993"/>
            <a:ext cx="386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 наличии у пациента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многососудистой ИБС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хотя бы одного признака: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199454-EADD-CFE0-AD28-EF79FF0B7661}"/>
              </a:ext>
            </a:extLst>
          </p:cNvPr>
          <p:cNvSpPr txBox="1"/>
          <p:nvPr/>
        </p:nvSpPr>
        <p:spPr>
          <a:xfrm>
            <a:off x="3256136" y="1130323"/>
            <a:ext cx="5561436" cy="402291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Добавление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Ксарелто</a:t>
            </a:r>
            <a:r>
              <a:rPr kumimoji="0" 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®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2,5 мг к терапии АСК 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1E854D8-574B-BB0D-E745-AA7B07787611}"/>
              </a:ext>
            </a:extLst>
          </p:cNvPr>
          <p:cNvCxnSpPr/>
          <p:nvPr/>
        </p:nvCxnSpPr>
        <p:spPr bwMode="auto">
          <a:xfrm>
            <a:off x="8668373" y="1428750"/>
            <a:ext cx="658507" cy="20574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8F3CF30-B025-206D-160F-62BB0F572B07}"/>
              </a:ext>
            </a:extLst>
          </p:cNvPr>
          <p:cNvCxnSpPr/>
          <p:nvPr/>
        </p:nvCxnSpPr>
        <p:spPr bwMode="auto">
          <a:xfrm flipH="1">
            <a:off x="2578142" y="1394807"/>
            <a:ext cx="624840" cy="202232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1CC47E-36DC-A54A-04F5-B654662A0247}"/>
              </a:ext>
            </a:extLst>
          </p:cNvPr>
          <p:cNvSpPr txBox="1"/>
          <p:nvPr/>
        </p:nvSpPr>
        <p:spPr>
          <a:xfrm>
            <a:off x="5784533" y="2193529"/>
            <a:ext cx="6109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 н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аличии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 пациента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ИБС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хотя бы одного признака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32CA8B-F30D-41FC-7056-88A1EF3E828E}"/>
              </a:ext>
            </a:extLst>
          </p:cNvPr>
          <p:cNvSpPr txBox="1"/>
          <p:nvPr/>
        </p:nvSpPr>
        <p:spPr>
          <a:xfrm>
            <a:off x="1514530" y="3122944"/>
            <a:ext cx="38677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СД, требующий лечения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Перенесенный ИМ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Атеросклеротическое поражение периферических артерий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ХБП 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рСКФ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15–59 мл/мин/1,73 м</a:t>
            </a:r>
            <a:r>
              <a:rPr kumimoji="0" 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32F1B8-A676-1426-56E7-71C861859EB5}"/>
              </a:ext>
            </a:extLst>
          </p:cNvPr>
          <p:cNvSpPr txBox="1"/>
          <p:nvPr/>
        </p:nvSpPr>
        <p:spPr>
          <a:xfrm>
            <a:off x="6864688" y="2891241"/>
            <a:ext cx="4516922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Многососудистое поражение коронарных артерий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СД, требующий лечения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Рецидивирующий ИМ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ХБП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рСКФ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15-59 мл/мин/1,73м</a:t>
            </a:r>
            <a:r>
              <a:rPr kumimoji="0" 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Атеросклеротическое поражение периферических артерий               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ХСН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EAC04-0931-AA66-3102-3C5C4327B439}"/>
              </a:ext>
            </a:extLst>
          </p:cNvPr>
          <p:cNvSpPr txBox="1"/>
          <p:nvPr/>
        </p:nvSpPr>
        <p:spPr>
          <a:xfrm rot="16200000">
            <a:off x="11248139" y="5883742"/>
            <a:ext cx="16568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MA-M_RIV-RU-0541-1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6892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21FB13-03A7-A195-2AB2-4B0B94D4E999}"/>
              </a:ext>
            </a:extLst>
          </p:cNvPr>
          <p:cNvSpPr txBox="1"/>
          <p:nvPr/>
        </p:nvSpPr>
        <p:spPr>
          <a:xfrm>
            <a:off x="803275" y="6286484"/>
            <a:ext cx="11225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КР -клинические рекомендации, ЖКТ -желудочно-кишечный тракт, ХБП - хроническая болезнь почек,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рСКФ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-  расчетная скорость клубочковой фильтрации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*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Ксарелто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2,5 мг 2р/д + АСК может быть назначен пациентам с ИБС и/или ЗПА не ранее, чем через 1 месяц после перенесенного ишемического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некардиоэмболического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нелакунарного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инсульта, согласно ОХЛП  от 09.01.2024г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1. Клинические рекомендации "Стабильная ишемическая болезнь сердца" 2020 г. 2.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Барбараш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О.Л, Карпов Ю.А, Панов А.В. и др. Клинические рекомендации 2024. «Стабильная ишемическая болезнь сердца»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https://www.scardio.ru/rekomendacii/rekomendacii_rko/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E0FB5-4AEE-35E1-DEDD-866211E44FB3}"/>
              </a:ext>
            </a:extLst>
          </p:cNvPr>
          <p:cNvSpPr txBox="1"/>
          <p:nvPr/>
        </p:nvSpPr>
        <p:spPr>
          <a:xfrm>
            <a:off x="803275" y="0"/>
            <a:ext cx="1082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новых российских рекомендациях сняты ограничения на усиление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антитромботической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терапии у пациентов, перенесших ишемический инсульт* более 1 месяца назад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877A03F-1779-7EFE-63A3-E4F4236C87BF}"/>
              </a:ext>
            </a:extLst>
          </p:cNvPr>
          <p:cNvSpPr/>
          <p:nvPr/>
        </p:nvSpPr>
        <p:spPr bwMode="auto">
          <a:xfrm>
            <a:off x="810272" y="1747873"/>
            <a:ext cx="5089082" cy="7292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F8ECF-2A75-7461-0904-899365A19CCC}"/>
              </a:ext>
            </a:extLst>
          </p:cNvPr>
          <p:cNvSpPr txBox="1"/>
          <p:nvPr/>
        </p:nvSpPr>
        <p:spPr>
          <a:xfrm>
            <a:off x="1703620" y="1281900"/>
            <a:ext cx="99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Критерии высокого риска кровотечений при усилении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антитромботической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терапии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56A40-E530-A0BD-8EAE-949DC0ADED53}"/>
              </a:ext>
            </a:extLst>
          </p:cNvPr>
          <p:cNvSpPr txBox="1"/>
          <p:nvPr/>
        </p:nvSpPr>
        <p:spPr>
          <a:xfrm>
            <a:off x="810272" y="1742059"/>
            <a:ext cx="508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Клинические рекомендации 2020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"Стабильная ишемическая болезнь сердца"</a:t>
            </a:r>
            <a:r>
              <a:rPr kumimoji="0" lang="ru-RU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текст, снимок экрана, логотип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04363234-5FB0-992D-A2F3-D6BAEA19D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r="965" b="6530"/>
          <a:stretch/>
        </p:blipFill>
        <p:spPr>
          <a:xfrm>
            <a:off x="11173824" y="2522175"/>
            <a:ext cx="663753" cy="663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0C5758-5493-5703-8FB6-7DE62008A67C}"/>
              </a:ext>
            </a:extLst>
          </p:cNvPr>
          <p:cNvSpPr txBox="1"/>
          <p:nvPr/>
        </p:nvSpPr>
        <p:spPr>
          <a:xfrm>
            <a:off x="6667927" y="2668622"/>
            <a:ext cx="510074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7F9F5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Внутричерепное кровоизлияние или другая внутричерепная патология в анамнезе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7F9F5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(кроме ишемического инсульта давностью более </a:t>
            </a:r>
            <a:r>
              <a:rPr lang="ru-RU" sz="1400" b="1" dirty="0">
                <a:solidFill>
                  <a:prstClr val="black"/>
                </a:solidFill>
                <a:highlight>
                  <a:srgbClr val="E7F9F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7F9F5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одного месяца),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Недавнее кровотечение из желудочно-кишечного тракта (ЖКТ) или анемия вследствие потери крови из ЖКТ, другая патология ЖКТ, ассоциирующаяся с повышенным риском кровотечения,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Печеночная недостаточность,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Геморрагический диатез,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Старческий возраст и синдром «хрупкости»,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ХБП, требующая диализа или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рСКФ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&lt;15 мл/мин/1,73м</a:t>
            </a:r>
            <a:r>
              <a:rPr kumimoji="0" lang="ru-RU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144E51-8581-25D6-08A0-8F62F61D0EC5}"/>
              </a:ext>
            </a:extLst>
          </p:cNvPr>
          <p:cNvSpPr txBox="1"/>
          <p:nvPr/>
        </p:nvSpPr>
        <p:spPr>
          <a:xfrm>
            <a:off x="716623" y="2655929"/>
            <a:ext cx="5182731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7F9F5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Внутричерепное кровоизлияние, ишемический инсульта или другая внутричерепная патология в анамнезе,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Недавнее кровотечение из желудочно-кишечного тракта (ЖКТ) или анемия вследствие потери крови из ЖКТ, другая патология ЖКТ, ассоциирующаяся с повышенным риском кровотечения,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Печеночная недостаточность,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Геморрагический диатез,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Старческий возраст и синдром «хрупкости»,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ХБП, требующая диализа или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рСКФ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&lt;15 мл/мин/1,73м</a:t>
            </a:r>
            <a:r>
              <a:rPr kumimoji="0" lang="ru-RU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36D5452-5932-11CB-02CA-45EA76311BB3}"/>
              </a:ext>
            </a:extLst>
          </p:cNvPr>
          <p:cNvSpPr/>
          <p:nvPr/>
        </p:nvSpPr>
        <p:spPr bwMode="auto">
          <a:xfrm>
            <a:off x="6767956" y="1792850"/>
            <a:ext cx="5089082" cy="7292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56559-09F2-7847-5838-0F2A6E44127D}"/>
              </a:ext>
            </a:extLst>
          </p:cNvPr>
          <p:cNvSpPr txBox="1"/>
          <p:nvPr/>
        </p:nvSpPr>
        <p:spPr>
          <a:xfrm>
            <a:off x="6767956" y="1787036"/>
            <a:ext cx="508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Клинические рекомендации 2024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"Стабильная ишемическая болезнь сердца"</a:t>
            </a:r>
            <a:r>
              <a:rPr lang="ru-RU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CAA8936-54A7-4BE3-94FC-A961F86B2C2B}"/>
              </a:ext>
            </a:extLst>
          </p:cNvPr>
          <p:cNvSpPr/>
          <p:nvPr/>
        </p:nvSpPr>
        <p:spPr>
          <a:xfrm>
            <a:off x="925032" y="2604126"/>
            <a:ext cx="4974321" cy="584775"/>
          </a:xfrm>
          <a:prstGeom prst="roundRect">
            <a:avLst/>
          </a:prstGeom>
          <a:noFill/>
          <a:ln w="19050">
            <a:solidFill>
              <a:srgbClr val="2AAC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718A73A-75C3-32C6-6115-58E183F86ECE}"/>
              </a:ext>
            </a:extLst>
          </p:cNvPr>
          <p:cNvSpPr/>
          <p:nvPr/>
        </p:nvSpPr>
        <p:spPr>
          <a:xfrm>
            <a:off x="6910236" y="2672870"/>
            <a:ext cx="4168890" cy="960860"/>
          </a:xfrm>
          <a:prstGeom prst="roundRect">
            <a:avLst/>
          </a:prstGeom>
          <a:noFill/>
          <a:ln w="19050">
            <a:solidFill>
              <a:srgbClr val="2AAC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0BD33-BB58-3739-9611-906A37A45C32}"/>
              </a:ext>
            </a:extLst>
          </p:cNvPr>
          <p:cNvSpPr txBox="1"/>
          <p:nvPr/>
        </p:nvSpPr>
        <p:spPr>
          <a:xfrm rot="16200000">
            <a:off x="11248139" y="5883742"/>
            <a:ext cx="16568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Arial"/>
              </a:rPr>
              <a:t>MA-M_RIV-RU-0541-1</a:t>
            </a:r>
            <a:endParaRPr lang="ru-RU" sz="9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04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8EBDF-069C-4AE2-9571-5558AE2624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6347" y="-511176"/>
            <a:ext cx="10515600" cy="1325563"/>
          </a:xfrm>
        </p:spPr>
        <p:txBody>
          <a:bodyPr/>
          <a:lstStyle/>
          <a:p>
            <a:r>
              <a:rPr lang="ru-RU" sz="24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E73C40-9B4E-460A-AAF7-F6822FA05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34" y="1924049"/>
            <a:ext cx="3038476" cy="303847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7F28BD-933A-5EE5-0ECC-CD09124E38A3}"/>
              </a:ext>
            </a:extLst>
          </p:cNvPr>
          <p:cNvSpPr/>
          <p:nvPr/>
        </p:nvSpPr>
        <p:spPr>
          <a:xfrm>
            <a:off x="766763" y="6550242"/>
            <a:ext cx="8544949" cy="307758"/>
          </a:xfrm>
          <a:prstGeom prst="rect">
            <a:avLst/>
          </a:prstGeom>
        </p:spPr>
        <p:txBody>
          <a:bodyPr wrap="square" lIns="121901" tIns="60951" rIns="121901" bIns="60951">
            <a:spAutoFit/>
          </a:bodyPr>
          <a:lstStyle/>
          <a:p>
            <a:pPr marL="0" marR="0" lvl="0" indent="0" algn="l" defTabSz="121908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АО «БАЙЕР» 107113, Москва, 3-я Рыбинская ул., д. 18, стр. 2. Тел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.: 7 495 234 20 00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EC008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9AC034-B456-8E54-2631-36A6C87F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4" y="1590674"/>
            <a:ext cx="36480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E91567-6375-10DB-E9F5-3FC8FA093A3E}"/>
              </a:ext>
            </a:extLst>
          </p:cNvPr>
          <p:cNvSpPr txBox="1"/>
          <p:nvPr/>
        </p:nvSpPr>
        <p:spPr>
          <a:xfrm flipH="1">
            <a:off x="750568" y="5010150"/>
            <a:ext cx="470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Общая характеристика лекарственного препарата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Ксарелто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 2,5 мг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356D3-3BB7-8711-0E12-BDBB3BF6A5AF}"/>
              </a:ext>
            </a:extLst>
          </p:cNvPr>
          <p:cNvSpPr txBox="1"/>
          <p:nvPr/>
        </p:nvSpPr>
        <p:spPr>
          <a:xfrm flipH="1">
            <a:off x="6770368" y="5000625"/>
            <a:ext cx="470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Служба медицинской информации АО БАЙЕР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13E8A-F8F2-57B4-0B9C-C4C070EA6AB0}"/>
              </a:ext>
            </a:extLst>
          </p:cNvPr>
          <p:cNvSpPr txBox="1"/>
          <p:nvPr/>
        </p:nvSpPr>
        <p:spPr>
          <a:xfrm rot="16200000">
            <a:off x="11248139" y="5883742"/>
            <a:ext cx="16568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MA-M_RIV-RU-0541-1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185265498"/>
      </p:ext>
    </p:extLst>
  </p:cSld>
  <p:clrMapOvr>
    <a:masterClrMapping/>
  </p:clrMapOvr>
</p:sld>
</file>

<file path=ppt/theme/theme1.xml><?xml version="1.0" encoding="utf-8"?>
<a:theme xmlns:a="http://schemas.openxmlformats.org/drawingml/2006/main" name="10_160525 Rivaroxaban Scientific Slide Template - Standard 4-3 format - Final">
  <a:themeElements>
    <a:clrScheme name="3. egyéni séma">
      <a:dk1>
        <a:srgbClr val="000000"/>
      </a:dk1>
      <a:lt1>
        <a:srgbClr val="FFFFFF"/>
      </a:lt1>
      <a:dk2>
        <a:srgbClr val="809ED5"/>
      </a:dk2>
      <a:lt2>
        <a:srgbClr val="3961AC"/>
      </a:lt2>
      <a:accent1>
        <a:srgbClr val="605F62"/>
      </a:accent1>
      <a:accent2>
        <a:srgbClr val="B3B2B5"/>
      </a:accent2>
      <a:accent3>
        <a:srgbClr val="2B4980"/>
      </a:accent3>
      <a:accent4>
        <a:srgbClr val="6F3130"/>
      </a:accent4>
      <a:accent5>
        <a:srgbClr val="C00000"/>
      </a:accent5>
      <a:accent6>
        <a:srgbClr val="FF0000"/>
      </a:accent6>
      <a:hlink>
        <a:srgbClr val="59595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847</Words>
  <Application>Microsoft Office PowerPoint</Application>
  <PresentationFormat>Широкоэкранный</PresentationFormat>
  <Paragraphs>84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Noto Sans Symbols</vt:lpstr>
      <vt:lpstr>Symbol</vt:lpstr>
      <vt:lpstr>Wingdings</vt:lpstr>
      <vt:lpstr>10_160525 Rivaroxaban Scientific Slide Template - Standard 4-3 format - Final</vt:lpstr>
      <vt:lpstr>Тема Office</vt:lpstr>
      <vt:lpstr>Стабильная ишемическая болезнь сердца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</vt:lpstr>
    </vt:vector>
  </TitlesOfParts>
  <Company>Bayer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Elvira Alekseeva</dc:creator>
  <cp:lastModifiedBy>Ekaterina Bakhrak</cp:lastModifiedBy>
  <cp:revision>8</cp:revision>
  <dcterms:created xsi:type="dcterms:W3CDTF">2024-09-16T13:10:49Z</dcterms:created>
  <dcterms:modified xsi:type="dcterms:W3CDTF">2024-09-30T06:36:33Z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850223-87a8-40c3-9eb2-432606efca2a_Enabled">
    <vt:lpwstr>true</vt:lpwstr>
  </property>
  <property fmtid="{D5CDD505-2E9C-101B-9397-08002B2CF9AE}" pid="3" name="MSIP_Label_7f850223-87a8-40c3-9eb2-432606efca2a_SetDate">
    <vt:lpwstr>2024-09-16T14:37:54Z</vt:lpwstr>
  </property>
  <property fmtid="{D5CDD505-2E9C-101B-9397-08002B2CF9AE}" pid="4" name="MSIP_Label_7f850223-87a8-40c3-9eb2-432606efca2a_Method">
    <vt:lpwstr>Standard</vt:lpwstr>
  </property>
  <property fmtid="{D5CDD505-2E9C-101B-9397-08002B2CF9AE}" pid="5" name="MSIP_Label_7f850223-87a8-40c3-9eb2-432606efca2a_Name">
    <vt:lpwstr>7f850223-87a8-40c3-9eb2-432606efca2a</vt:lpwstr>
  </property>
  <property fmtid="{D5CDD505-2E9C-101B-9397-08002B2CF9AE}" pid="6" name="MSIP_Label_7f850223-87a8-40c3-9eb2-432606efca2a_SiteId">
    <vt:lpwstr>fcb2b37b-5da0-466b-9b83-0014b67a7c78</vt:lpwstr>
  </property>
  <property fmtid="{D5CDD505-2E9C-101B-9397-08002B2CF9AE}" pid="7" name="MSIP_Label_7f850223-87a8-40c3-9eb2-432606efca2a_ActionId">
    <vt:lpwstr>ef6d7c90-7b11-42a4-ae0a-e34624117c2f</vt:lpwstr>
  </property>
  <property fmtid="{D5CDD505-2E9C-101B-9397-08002B2CF9AE}" pid="8" name="MSIP_Label_7f850223-87a8-40c3-9eb2-432606efca2a_ContentBits">
    <vt:lpwstr>0</vt:lpwstr>
  </property>
</Properties>
</file>